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8" r:id="rId2"/>
    <p:sldId id="281" r:id="rId3"/>
    <p:sldId id="344" r:id="rId4"/>
    <p:sldId id="282" r:id="rId5"/>
    <p:sldId id="283" r:id="rId6"/>
    <p:sldId id="284" r:id="rId7"/>
    <p:sldId id="285" r:id="rId8"/>
    <p:sldId id="286" r:id="rId9"/>
    <p:sldId id="345" r:id="rId10"/>
    <p:sldId id="287" r:id="rId11"/>
    <p:sldId id="288" r:id="rId12"/>
    <p:sldId id="289" r:id="rId13"/>
    <p:sldId id="290" r:id="rId14"/>
    <p:sldId id="256" r:id="rId15"/>
    <p:sldId id="291" r:id="rId16"/>
    <p:sldId id="292" r:id="rId17"/>
    <p:sldId id="293" r:id="rId18"/>
    <p:sldId id="265" r:id="rId19"/>
    <p:sldId id="294" r:id="rId20"/>
    <p:sldId id="295" r:id="rId21"/>
    <p:sldId id="347" r:id="rId22"/>
    <p:sldId id="296" r:id="rId23"/>
    <p:sldId id="297" r:id="rId24"/>
    <p:sldId id="298" r:id="rId25"/>
    <p:sldId id="268" r:id="rId26"/>
    <p:sldId id="269" r:id="rId27"/>
    <p:sldId id="272" r:id="rId28"/>
    <p:sldId id="270" r:id="rId29"/>
    <p:sldId id="299" r:id="rId30"/>
    <p:sldId id="348" r:id="rId31"/>
    <p:sldId id="300" r:id="rId32"/>
    <p:sldId id="349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80" r:id="rId46"/>
    <p:sldId id="313" r:id="rId47"/>
    <p:sldId id="314" r:id="rId48"/>
    <p:sldId id="315" r:id="rId49"/>
    <p:sldId id="343" r:id="rId50"/>
    <p:sldId id="316" r:id="rId51"/>
    <p:sldId id="317" r:id="rId52"/>
    <p:sldId id="319" r:id="rId53"/>
    <p:sldId id="350" r:id="rId54"/>
    <p:sldId id="351" r:id="rId55"/>
    <p:sldId id="352" r:id="rId56"/>
    <p:sldId id="320" r:id="rId57"/>
    <p:sldId id="341" r:id="rId58"/>
    <p:sldId id="321" r:id="rId59"/>
    <p:sldId id="322" r:id="rId60"/>
    <p:sldId id="323" r:id="rId61"/>
    <p:sldId id="340" r:id="rId62"/>
    <p:sldId id="324" r:id="rId63"/>
    <p:sldId id="325" r:id="rId64"/>
    <p:sldId id="339" r:id="rId65"/>
    <p:sldId id="326" r:id="rId66"/>
    <p:sldId id="327" r:id="rId67"/>
    <p:sldId id="328" r:id="rId68"/>
    <p:sldId id="338" r:id="rId69"/>
    <p:sldId id="329" r:id="rId70"/>
    <p:sldId id="330" r:id="rId71"/>
    <p:sldId id="336" r:id="rId72"/>
    <p:sldId id="331" r:id="rId73"/>
    <p:sldId id="332" r:id="rId74"/>
    <p:sldId id="333" r:id="rId75"/>
    <p:sldId id="337" r:id="rId76"/>
    <p:sldId id="334" r:id="rId77"/>
    <p:sldId id="33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2"/>
    <a:srgbClr val="50FA7B"/>
    <a:srgbClr val="FF79C6"/>
    <a:srgbClr val="282A36"/>
    <a:srgbClr val="44475A"/>
    <a:srgbClr val="F1FA8C"/>
    <a:srgbClr val="242E36"/>
    <a:srgbClr val="242E34"/>
    <a:srgbClr val="282E34"/>
    <a:srgbClr val="28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/>
    <p:restoredTop sz="94286"/>
  </p:normalViewPr>
  <p:slideViewPr>
    <p:cSldViewPr snapToGrid="0" snapToObjects="1">
      <p:cViewPr varScale="1">
        <p:scale>
          <a:sx n="97" d="100"/>
          <a:sy n="97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E344B-CDD8-F14D-8D18-C18DF6925E66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9F51-5DDD-4249-A09A-E8B06E5E2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9F51-5DDD-4249-A09A-E8B06E5E2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9F51-5DDD-4249-A09A-E8B06E5E2F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2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0074-4772-B143-8AA4-2F4A5688F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411E2-71E4-7348-874E-3DE7C463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C9B7-0064-6F45-8EA5-D53DBDA9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D0A6-B455-254B-A536-86A2EE71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3E3A-3FFD-3E47-9F1B-6B147146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3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EF71-247C-0B4C-B962-A727A58F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D517-96C6-2A42-8D04-AA3D8779E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0B6DE-E4CA-CB4B-9AA2-5A1C3845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C5A6-A566-F843-A9CC-4B156547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C9DC8-781C-DC4C-AB16-136E80ED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BADFC-E5EE-A44C-90DB-1F4695113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DFCA2-3448-F546-9105-98DFD9B94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E4A0-32DC-6346-8C7B-D92119C8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9A364-8A45-2448-804A-22B04F4F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A8BB4-412E-5B40-AF65-40F8F104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0CAE-475B-324E-B015-25C4BE97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472E-FEB7-F445-A36A-85272194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746F2-F896-F24E-83E3-FD4266B6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5440B-6C8D-D945-8DD5-31CA4ED4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21D0D-FED9-7742-A450-D059EBFD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4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9552-518B-E14A-96EF-1B65B34A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0B0A8-0784-C441-8AD8-6973D5B5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7E2D-9AD6-7D47-A71B-5897AABC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0DE3-09FE-524D-AA26-E863F030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26A97-6C12-AA46-87B5-BFFA3EA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DDF3-2AF6-934B-93D8-AA13C97C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65C4-1EA4-E640-BFFF-93B5AFBC5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CEF07-EF9D-F34C-8FFB-0FAA5B027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22A53-7812-6B4E-9162-114B1034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95154-74E9-5C4B-AD6C-5741E27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C6F6E-AFC2-EC4D-B940-7086DB3C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E9E7-D157-1340-B651-4459AC01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54A39-79CA-FB4F-9CBD-84F1D4A3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117C9-36B0-6E46-AC9C-C28D2B796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97EFE-86D7-EE4A-B17A-A68499EA8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05F5B-B3EE-7042-9560-868642E97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F74F5-294A-A847-B2A6-68C96760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B5D1E-C851-5544-BC93-FF7C4FED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FB2F3-B5EC-7447-A1F1-FF651A86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5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42B3-5677-2242-ADCD-5167E9E5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C1A76-95A3-DB4B-AB2F-5E229701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32ACB-EE96-A048-9A17-1366E0C0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BCD1E-FA8F-1B47-8F0D-984767F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DE22D-3231-3E47-B029-F7042F5D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A663B-3822-434B-A611-EE4F5701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EC21-0994-E64D-BB28-C947A8BD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F721-6E21-234F-9425-B0D56D7F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6B8C-4D87-6245-84CB-360A8B09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E2236-AF4E-9647-BD92-116AE0CB6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D5A7E-D455-8543-9CA7-335BADEB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1FC76-351E-ED40-856E-0B73C907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6027E-553C-9A45-B8B0-55D9299B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1563-BE20-014F-94C1-55E94EC4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65447-5B7E-B248-BB1F-10EF6B992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829F-51DE-7942-97D1-008A6AA76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174C-2E51-434B-A746-B6AB02FD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6C77-1A95-E249-82E0-0495E37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4FFA8-3D42-684B-A2DC-566E5A69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2FABC-6BF5-4349-9014-408A717C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A1C68-90B2-1B47-BE60-7EC47D1E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8635-637E-754D-BEC6-3788FDA0D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9AE9-4475-A24D-8E48-B45E527BC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8BF5-7330-C348-AC63-0AAEC6A3A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jeckert.weebly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199F2D-E7A6-6048-B516-64E4E656FE6B}"/>
              </a:ext>
            </a:extLst>
          </p:cNvPr>
          <p:cNvSpPr/>
          <p:nvPr/>
        </p:nvSpPr>
        <p:spPr>
          <a:xfrm>
            <a:off x="838200" y="4043362"/>
            <a:ext cx="10515600" cy="2642319"/>
          </a:xfrm>
          <a:prstGeom prst="rect">
            <a:avLst/>
          </a:prstGeom>
          <a:solidFill>
            <a:srgbClr val="6272A4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8F8F2"/>
                </a:solidFill>
                <a:latin typeface="Helvetica" pitchFamily="2" charset="0"/>
              </a:rPr>
              <a:t>Open science</a:t>
            </a:r>
            <a:r>
              <a:rPr lang="en-US" sz="6000" b="1" dirty="0">
                <a:solidFill>
                  <a:srgbClr val="50FA7B"/>
                </a:solidFill>
                <a:latin typeface="Helvetica" pitchFamily="2" charset="0"/>
              </a:rPr>
              <a:t>:</a:t>
            </a:r>
            <a:r>
              <a:rPr lang="en-US" sz="6000" b="1" dirty="0">
                <a:solidFill>
                  <a:srgbClr val="F8F8F2"/>
                </a:solidFill>
                <a:latin typeface="Helvetica" pitchFamily="2" charset="0"/>
              </a:rPr>
              <a:t> making data and code open, accessible, and reproducible</a:t>
            </a:r>
            <a:r>
              <a:rPr lang="en-US" sz="60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B1D71-9EA8-A543-9813-F8724FC1E7BA}"/>
              </a:ext>
            </a:extLst>
          </p:cNvPr>
          <p:cNvSpPr txBox="1"/>
          <p:nvPr/>
        </p:nvSpPr>
        <p:spPr>
          <a:xfrm>
            <a:off x="3272279" y="4251633"/>
            <a:ext cx="5647442" cy="1477328"/>
          </a:xfrm>
          <a:prstGeom prst="rect">
            <a:avLst/>
          </a:prstGeom>
          <a:solidFill>
            <a:srgbClr val="44475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E9FD"/>
                </a:solidFill>
                <a:latin typeface="JetBrains Mono" panose="020B0509020102050004" pitchFamily="49" charset="77"/>
              </a:rPr>
              <a:t>```{r, presentation info, echo = T}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author =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"Ryan Eckert"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date = </a:t>
            </a:r>
            <a:r>
              <a:rPr lang="en-US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as.Date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"04/10/2020"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,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"%m/%d/%y"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cat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paste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author, date, </a:t>
            </a:r>
            <a:r>
              <a:rPr lang="en-US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sep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"/n"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))</a:t>
            </a:r>
            <a:endParaRPr lang="en-US" dirty="0">
              <a:solidFill>
                <a:srgbClr val="8BE9FD"/>
              </a:solidFill>
              <a:latin typeface="JetBrains Mono" panose="020B0509020102050004" pitchFamily="49" charset="77"/>
            </a:endParaRPr>
          </a:p>
          <a:p>
            <a:r>
              <a:rPr lang="en-US" dirty="0">
                <a:solidFill>
                  <a:srgbClr val="8BE9FD"/>
                </a:solidFill>
                <a:latin typeface="JetBrains Mono" panose="020B0509020102050004" pitchFamily="49" charset="77"/>
              </a:rPr>
              <a:t>```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F9DF6C0-0315-004B-B539-BBAA1F48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1064" y="4117521"/>
            <a:ext cx="2271340" cy="1578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031E0-E17B-434E-9AA4-83655E60D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4" y="4440349"/>
            <a:ext cx="2701151" cy="2245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E0BF1D-AA8F-C14B-833E-EC4C3DEF935E}"/>
              </a:ext>
            </a:extLst>
          </p:cNvPr>
          <p:cNvSpPr txBox="1"/>
          <p:nvPr/>
        </p:nvSpPr>
        <p:spPr>
          <a:xfrm>
            <a:off x="3272279" y="5829269"/>
            <a:ext cx="5647442" cy="646331"/>
          </a:xfrm>
          <a:prstGeom prst="rect">
            <a:avLst/>
          </a:prstGeom>
          <a:solidFill>
            <a:srgbClr val="282A3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Ryan Eckert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2020-04-10</a:t>
            </a:r>
          </a:p>
        </p:txBody>
      </p:sp>
    </p:spTree>
    <p:extLst>
      <p:ext uri="{BB962C8B-B14F-4D97-AF65-F5344CB8AC3E}">
        <p14:creationId xmlns:p14="http://schemas.microsoft.com/office/powerpoint/2010/main" val="388126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A way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collaborate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on programs/projects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61547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7DC0-82B5-7B4F-BF1B-C8FEA2C591E8}"/>
              </a:ext>
            </a:extLst>
          </p:cNvPr>
          <p:cNvSpPr/>
          <p:nvPr/>
        </p:nvSpPr>
        <p:spPr>
          <a:xfrm>
            <a:off x="838200" y="2608653"/>
            <a:ext cx="4953000" cy="38566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1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A way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collaborate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on programs/projects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Fork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of interest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61547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7DC0-82B5-7B4F-BF1B-C8FEA2C591E8}"/>
              </a:ext>
            </a:extLst>
          </p:cNvPr>
          <p:cNvSpPr/>
          <p:nvPr/>
        </p:nvSpPr>
        <p:spPr>
          <a:xfrm>
            <a:off x="838200" y="2608653"/>
            <a:ext cx="4953000" cy="38566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232CD-3207-7540-9E1B-DE2298452020}"/>
              </a:ext>
            </a:extLst>
          </p:cNvPr>
          <p:cNvSpPr/>
          <p:nvPr/>
        </p:nvSpPr>
        <p:spPr>
          <a:xfrm>
            <a:off x="781322" y="3037903"/>
            <a:ext cx="4953000" cy="93567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0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A way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collaborate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on programs/projects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Fork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of interest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Clone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from others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61547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7DC0-82B5-7B4F-BF1B-C8FEA2C591E8}"/>
              </a:ext>
            </a:extLst>
          </p:cNvPr>
          <p:cNvSpPr/>
          <p:nvPr/>
        </p:nvSpPr>
        <p:spPr>
          <a:xfrm>
            <a:off x="838200" y="2608653"/>
            <a:ext cx="4953000" cy="38566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232CD-3207-7540-9E1B-DE2298452020}"/>
              </a:ext>
            </a:extLst>
          </p:cNvPr>
          <p:cNvSpPr/>
          <p:nvPr/>
        </p:nvSpPr>
        <p:spPr>
          <a:xfrm>
            <a:off x="781322" y="3037903"/>
            <a:ext cx="4953000" cy="93567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3CB042-CEBC-CC45-8DDE-85DAF2BF3B68}"/>
              </a:ext>
            </a:extLst>
          </p:cNvPr>
          <p:cNvSpPr/>
          <p:nvPr/>
        </p:nvSpPr>
        <p:spPr>
          <a:xfrm>
            <a:off x="747135" y="4132078"/>
            <a:ext cx="4953000" cy="475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0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A way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collaborate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on programs/projects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Fork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of interest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Clone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from others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Version control system (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VCS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61547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7DC0-82B5-7B4F-BF1B-C8FEA2C591E8}"/>
              </a:ext>
            </a:extLst>
          </p:cNvPr>
          <p:cNvSpPr/>
          <p:nvPr/>
        </p:nvSpPr>
        <p:spPr>
          <a:xfrm>
            <a:off x="838200" y="2608653"/>
            <a:ext cx="4953000" cy="38566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232CD-3207-7540-9E1B-DE2298452020}"/>
              </a:ext>
            </a:extLst>
          </p:cNvPr>
          <p:cNvSpPr/>
          <p:nvPr/>
        </p:nvSpPr>
        <p:spPr>
          <a:xfrm>
            <a:off x="781322" y="3037903"/>
            <a:ext cx="4953000" cy="93567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3CB042-CEBC-CC45-8DDE-85DAF2BF3B68}"/>
              </a:ext>
            </a:extLst>
          </p:cNvPr>
          <p:cNvSpPr/>
          <p:nvPr/>
        </p:nvSpPr>
        <p:spPr>
          <a:xfrm>
            <a:off x="747135" y="4132078"/>
            <a:ext cx="4953000" cy="475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222AE5-B4B2-9B44-B3CD-B71AE319A085}"/>
              </a:ext>
            </a:extLst>
          </p:cNvPr>
          <p:cNvSpPr/>
          <p:nvPr/>
        </p:nvSpPr>
        <p:spPr>
          <a:xfrm>
            <a:off x="544041" y="4902630"/>
            <a:ext cx="4953000" cy="475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8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74BF82-BAD5-9047-9AE3-112F9473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0347" y="1421250"/>
            <a:ext cx="7149412" cy="52890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4006A5-1DB8-EC4A-B56F-CEFF5CDE1A07}"/>
              </a:ext>
            </a:extLst>
          </p:cNvPr>
          <p:cNvSpPr/>
          <p:nvPr/>
        </p:nvSpPr>
        <p:spPr>
          <a:xfrm>
            <a:off x="326553" y="3036969"/>
            <a:ext cx="11796069" cy="3736361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6499-A903-D34E-92A0-025FA743CDC8}"/>
              </a:ext>
            </a:extLst>
          </p:cNvPr>
          <p:cNvSpPr/>
          <p:nvPr/>
        </p:nvSpPr>
        <p:spPr>
          <a:xfrm>
            <a:off x="112241" y="4749801"/>
            <a:ext cx="12010382" cy="202353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B892-D6A4-FA48-B69B-FD9CEC479894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0420-D22C-BA47-99E1-70759F492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251B7-D2DF-584B-96AE-2817984D38A0}"/>
              </a:ext>
            </a:extLst>
          </p:cNvPr>
          <p:cNvSpPr txBox="1"/>
          <p:nvPr/>
        </p:nvSpPr>
        <p:spPr>
          <a:xfrm>
            <a:off x="393700" y="1601916"/>
            <a:ext cx="4485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Working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locally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on code is often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destructive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—versions replace one another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1E72A6-6EB4-8A49-ABAA-F8B682E8C162}"/>
              </a:ext>
            </a:extLst>
          </p:cNvPr>
          <p:cNvSpPr txBox="1"/>
          <p:nvPr/>
        </p:nvSpPr>
        <p:spPr>
          <a:xfrm>
            <a:off x="393700" y="1601916"/>
            <a:ext cx="44858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Working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locally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on code is often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destructive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—versions replace one another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Using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GitHub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allows us to easily implement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version control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—changes are documented between versions 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  <a:r>
              <a:rPr lang="en-US" sz="2000" dirty="0">
                <a:solidFill>
                  <a:srgbClr val="BD93F9"/>
                </a:solidFill>
                <a:latin typeface="Helvetica" pitchFamily="2" charset="0"/>
              </a:rPr>
              <a:t>This depends on how often you commit to GitHub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Additionally,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branch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to work on issues away from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experimentally. If we are happy with changes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merge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this branch back to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endParaRPr lang="en-US" sz="2000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4BF82-BAD5-9047-9AE3-112F9473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0347" y="1421250"/>
            <a:ext cx="7149412" cy="52890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5CE902-886B-8A47-B511-2F68837999C6}"/>
              </a:ext>
            </a:extLst>
          </p:cNvPr>
          <p:cNvSpPr/>
          <p:nvPr/>
        </p:nvSpPr>
        <p:spPr>
          <a:xfrm>
            <a:off x="438150" y="1447432"/>
            <a:ext cx="9005888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6499-A903-D34E-92A0-025FA743CDC8}"/>
              </a:ext>
            </a:extLst>
          </p:cNvPr>
          <p:cNvSpPr/>
          <p:nvPr/>
        </p:nvSpPr>
        <p:spPr>
          <a:xfrm>
            <a:off x="112241" y="4749801"/>
            <a:ext cx="12010382" cy="202353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B892-D6A4-FA48-B69B-FD9CEC479894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0420-D22C-BA47-99E1-70759F49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1E72A6-6EB4-8A49-ABAA-F8B682E8C162}"/>
              </a:ext>
            </a:extLst>
          </p:cNvPr>
          <p:cNvSpPr txBox="1"/>
          <p:nvPr/>
        </p:nvSpPr>
        <p:spPr>
          <a:xfrm>
            <a:off x="393700" y="1601916"/>
            <a:ext cx="44858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Working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locally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on code is often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destructive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—versions replace one another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Using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GitHub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allows us to easily implement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version control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—changes are documented between versions 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  <a:r>
              <a:rPr lang="en-US" sz="2000" dirty="0">
                <a:solidFill>
                  <a:srgbClr val="BD93F9"/>
                </a:solidFill>
                <a:latin typeface="Helvetica" pitchFamily="2" charset="0"/>
              </a:rPr>
              <a:t>This depends on how often you commit to GitHub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Additionally,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branch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to work on issues away from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experimentally. If we are happy with changes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merge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this branch back to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endParaRPr lang="en-US" sz="2000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4BF82-BAD5-9047-9AE3-112F9473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0347" y="1421250"/>
            <a:ext cx="7149412" cy="5289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D5BDEB-3528-3040-8182-909ABF5716BF}"/>
              </a:ext>
            </a:extLst>
          </p:cNvPr>
          <p:cNvSpPr/>
          <p:nvPr/>
        </p:nvSpPr>
        <p:spPr>
          <a:xfrm>
            <a:off x="438149" y="3036968"/>
            <a:ext cx="11684473" cy="171283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5CE902-886B-8A47-B511-2F68837999C6}"/>
              </a:ext>
            </a:extLst>
          </p:cNvPr>
          <p:cNvSpPr/>
          <p:nvPr/>
        </p:nvSpPr>
        <p:spPr>
          <a:xfrm>
            <a:off x="438150" y="1447432"/>
            <a:ext cx="9005888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B892-D6A4-FA48-B69B-FD9CEC479894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0420-D22C-BA47-99E1-70759F49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1E72A6-6EB4-8A49-ABAA-F8B682E8C162}"/>
              </a:ext>
            </a:extLst>
          </p:cNvPr>
          <p:cNvSpPr txBox="1"/>
          <p:nvPr/>
        </p:nvSpPr>
        <p:spPr>
          <a:xfrm>
            <a:off x="393700" y="1601916"/>
            <a:ext cx="44858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Working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locally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on code is often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destructive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—versions replace one another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Using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GitHub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allows us to easily implement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version control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—changes are documented between versions 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  <a:r>
              <a:rPr lang="en-US" sz="2000" dirty="0">
                <a:solidFill>
                  <a:srgbClr val="BD93F9"/>
                </a:solidFill>
                <a:latin typeface="Helvetica" pitchFamily="2" charset="0"/>
              </a:rPr>
              <a:t>This depends on how often you commit to GitHub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Additionally,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branch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to work on issues away from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experimentally. If we are happy with changes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merge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this branch back to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endParaRPr lang="en-US" sz="2000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4BF82-BAD5-9047-9AE3-112F9473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0347" y="1421250"/>
            <a:ext cx="7149412" cy="52890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5CE902-886B-8A47-B511-2F68837999C6}"/>
              </a:ext>
            </a:extLst>
          </p:cNvPr>
          <p:cNvSpPr/>
          <p:nvPr/>
        </p:nvSpPr>
        <p:spPr>
          <a:xfrm>
            <a:off x="438150" y="1447432"/>
            <a:ext cx="9005888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9E8AD-6F68-E04A-8AD2-97F8316FFAA7}"/>
              </a:ext>
            </a:extLst>
          </p:cNvPr>
          <p:cNvSpPr/>
          <p:nvPr/>
        </p:nvSpPr>
        <p:spPr>
          <a:xfrm>
            <a:off x="112240" y="4919739"/>
            <a:ext cx="11967519" cy="188382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21ED8-9F09-A645-A3BE-9ED663B5AA02}"/>
              </a:ext>
            </a:extLst>
          </p:cNvPr>
          <p:cNvSpPr/>
          <p:nvPr/>
        </p:nvSpPr>
        <p:spPr>
          <a:xfrm>
            <a:off x="257177" y="2965529"/>
            <a:ext cx="11865446" cy="1977944"/>
          </a:xfrm>
          <a:prstGeom prst="rect">
            <a:avLst/>
          </a:prstGeom>
          <a:noFill/>
          <a:ln w="25400">
            <a:solidFill>
              <a:srgbClr val="50F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B892-D6A4-FA48-B69B-FD9CEC479894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0420-D22C-BA47-99E1-70759F49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1B9607-B48A-0746-A0BA-7DB44942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41" y="2052084"/>
            <a:ext cx="6090238" cy="36490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9E30BB-D585-D747-83D8-07509F641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8BC9D2-4888-F64E-A395-0A24C4A879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671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Notebook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interface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2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7177" cy="435133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Notebook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interface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dynamic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documents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websites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CVs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books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articles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presentations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F912B-F07D-A749-BA6E-F27340E6008B}"/>
              </a:ext>
            </a:extLst>
          </p:cNvPr>
          <p:cNvSpPr/>
          <p:nvPr/>
        </p:nvSpPr>
        <p:spPr>
          <a:xfrm>
            <a:off x="438150" y="1825624"/>
            <a:ext cx="5499353" cy="39331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1B9607-B48A-0746-A0BA-7DB44942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41" y="2052084"/>
            <a:ext cx="6090238" cy="36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2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want: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work on our code in a way that is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version controlled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communicable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7177" cy="435133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Notebook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interface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dynamic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documents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websites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CVs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books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articles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presentations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F912B-F07D-A749-BA6E-F27340E6008B}"/>
              </a:ext>
            </a:extLst>
          </p:cNvPr>
          <p:cNvSpPr/>
          <p:nvPr/>
        </p:nvSpPr>
        <p:spPr>
          <a:xfrm>
            <a:off x="438150" y="1825624"/>
            <a:ext cx="5499353" cy="39331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88589-C75A-B44F-BB8D-BAFCCAD8F39F}"/>
              </a:ext>
            </a:extLst>
          </p:cNvPr>
          <p:cNvSpPr/>
          <p:nvPr/>
        </p:nvSpPr>
        <p:spPr>
          <a:xfrm>
            <a:off x="838200" y="3035681"/>
            <a:ext cx="5499353" cy="39331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1B9607-B48A-0746-A0BA-7DB44942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41" y="2052084"/>
            <a:ext cx="6090238" cy="36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9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0311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Three</a:t>
            </a:r>
            <a:r>
              <a:rPr lang="en-US" dirty="0">
                <a:solidFill>
                  <a:srgbClr val="F8F8F2"/>
                </a:solidFill>
              </a:rPr>
              <a:t> main components: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YAML header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Set options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Body text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Html, markdown, plain text</a:t>
            </a:r>
          </a:p>
          <a:p>
            <a:pPr marL="457200" lvl="1" indent="0">
              <a:buClr>
                <a:srgbClr val="282A36"/>
              </a:buClr>
              <a:buNone/>
            </a:pPr>
            <a:endParaRPr lang="en-US" dirty="0">
              <a:solidFill>
                <a:srgbClr val="282A36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Code Chunks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Specify language and options for knitting</a:t>
            </a:r>
          </a:p>
        </p:txBody>
      </p:sp>
    </p:spTree>
    <p:extLst>
      <p:ext uri="{BB962C8B-B14F-4D97-AF65-F5344CB8AC3E}">
        <p14:creationId xmlns:p14="http://schemas.microsoft.com/office/powerpoint/2010/main" val="4530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0311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Three</a:t>
            </a:r>
            <a:r>
              <a:rPr lang="en-US" dirty="0">
                <a:solidFill>
                  <a:srgbClr val="F8F8F2"/>
                </a:solidFill>
              </a:rPr>
              <a:t> main components: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YAML header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Set </a:t>
            </a:r>
            <a:r>
              <a:rPr lang="en-US" dirty="0">
                <a:solidFill>
                  <a:srgbClr val="FF79C6"/>
                </a:solidFill>
              </a:rPr>
              <a:t>options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Body text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Html, markdown, plain text</a:t>
            </a:r>
          </a:p>
          <a:p>
            <a:pPr marL="457200" lvl="1" indent="0">
              <a:buClr>
                <a:srgbClr val="282A36"/>
              </a:buClr>
              <a:buNone/>
            </a:pPr>
            <a:endParaRPr lang="en-US" dirty="0">
              <a:solidFill>
                <a:srgbClr val="282A36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Code Chunks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Specify language and options for knitting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A7183-4D78-B344-A62E-7B14962E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8511" y="1928580"/>
            <a:ext cx="5088900" cy="281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0311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Three</a:t>
            </a:r>
            <a:r>
              <a:rPr lang="en-US" dirty="0">
                <a:solidFill>
                  <a:srgbClr val="F8F8F2"/>
                </a:solidFill>
              </a:rPr>
              <a:t> main components: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YAML header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Set </a:t>
            </a:r>
            <a:r>
              <a:rPr lang="en-US" dirty="0">
                <a:solidFill>
                  <a:srgbClr val="FF79C6"/>
                </a:solidFill>
              </a:rPr>
              <a:t>options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Body text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Html</a:t>
            </a:r>
            <a:r>
              <a:rPr lang="en-US" dirty="0">
                <a:solidFill>
                  <a:srgbClr val="F8F8F2"/>
                </a:solidFill>
              </a:rPr>
              <a:t>,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, plain text</a:t>
            </a:r>
          </a:p>
          <a:p>
            <a:pPr marL="457200" lvl="1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Code Chunks</a:t>
            </a:r>
          </a:p>
          <a:p>
            <a:pPr lvl="1">
              <a:buClr>
                <a:srgbClr val="282A36"/>
              </a:buClr>
            </a:pPr>
            <a:r>
              <a:rPr lang="en-US" dirty="0">
                <a:solidFill>
                  <a:srgbClr val="282A36"/>
                </a:solidFill>
              </a:rPr>
              <a:t>Specify language and options for knitting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415213-90EE-6E40-946D-606788D7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7667" y="2124626"/>
            <a:ext cx="7000543" cy="2717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344787-2DC5-B74E-98CB-9829AE7627CF}"/>
              </a:ext>
            </a:extLst>
          </p:cNvPr>
          <p:cNvSpPr/>
          <p:nvPr/>
        </p:nvSpPr>
        <p:spPr>
          <a:xfrm>
            <a:off x="142875" y="2600325"/>
            <a:ext cx="4286250" cy="115728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0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0311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Three</a:t>
            </a:r>
            <a:r>
              <a:rPr lang="en-US" dirty="0">
                <a:solidFill>
                  <a:srgbClr val="F8F8F2"/>
                </a:solidFill>
              </a:rPr>
              <a:t> main components: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YAML header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Set </a:t>
            </a:r>
            <a:r>
              <a:rPr lang="en-US" dirty="0">
                <a:solidFill>
                  <a:srgbClr val="FF79C6"/>
                </a:solidFill>
              </a:rPr>
              <a:t>options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Body text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Html</a:t>
            </a:r>
            <a:r>
              <a:rPr lang="en-US" dirty="0">
                <a:solidFill>
                  <a:srgbClr val="F8F8F2"/>
                </a:solidFill>
              </a:rPr>
              <a:t>,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, plain text</a:t>
            </a:r>
          </a:p>
          <a:p>
            <a:pPr marL="457200" lvl="1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Code Chunks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Specify </a:t>
            </a:r>
            <a:r>
              <a:rPr lang="en-US" dirty="0">
                <a:solidFill>
                  <a:srgbClr val="FF79C6"/>
                </a:solidFill>
              </a:rPr>
              <a:t>language</a:t>
            </a:r>
            <a:r>
              <a:rPr lang="en-US" dirty="0">
                <a:solidFill>
                  <a:srgbClr val="F8F8F2"/>
                </a:solidFill>
              </a:rPr>
              <a:t> and options for </a:t>
            </a:r>
            <a:r>
              <a:rPr lang="en-US" dirty="0">
                <a:solidFill>
                  <a:srgbClr val="FF79C6"/>
                </a:solidFill>
              </a:rPr>
              <a:t>knitting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B7ED9-83BD-4447-96C5-6C20FE17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0712" y="2494750"/>
            <a:ext cx="6566699" cy="1868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344787-2DC5-B74E-98CB-9829AE7627CF}"/>
              </a:ext>
            </a:extLst>
          </p:cNvPr>
          <p:cNvSpPr/>
          <p:nvPr/>
        </p:nvSpPr>
        <p:spPr>
          <a:xfrm>
            <a:off x="142875" y="2600325"/>
            <a:ext cx="4286250" cy="115728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ED5C-4561-404B-AEA0-7A29887B9547}"/>
              </a:ext>
            </a:extLst>
          </p:cNvPr>
          <p:cNvSpPr/>
          <p:nvPr/>
        </p:nvSpPr>
        <p:spPr>
          <a:xfrm>
            <a:off x="403754" y="3757613"/>
            <a:ext cx="4583113" cy="115728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8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Knit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a document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.html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.pdf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.docx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&amp;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more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772522-C37F-4C43-AF9F-54B0EF6C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37" y="1385920"/>
            <a:ext cx="5972663" cy="51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6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54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6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 Header 1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## Header 2</a:t>
            </a:r>
          </a:p>
          <a:p>
            <a:pPr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###### Header 6</a:t>
            </a:r>
          </a:p>
          <a:p>
            <a:pPr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***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*Italics*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**Bold**</a:t>
            </a:r>
          </a:p>
          <a:p>
            <a:pPr>
              <a:buClr>
                <a:srgbClr val="50FA7B"/>
              </a:buClr>
            </a:pP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Super^script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^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Math: $A = \pi*r^{2}$</a:t>
            </a: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AD400-DC40-7542-8CEA-ADFC91BC50C5}"/>
              </a:ext>
            </a:extLst>
          </p:cNvPr>
          <p:cNvSpPr/>
          <p:nvPr/>
        </p:nvSpPr>
        <p:spPr>
          <a:xfrm>
            <a:off x="6400799" y="1528763"/>
            <a:ext cx="5191126" cy="4648200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202754-5082-7D4B-9BB4-883D06953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274" y="1568450"/>
                <a:ext cx="444817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4800" dirty="0">
                    <a:solidFill>
                      <a:srgbClr val="F8F8F2"/>
                    </a:solidFill>
                    <a:latin typeface="Helvetica" pitchFamily="2" charset="0"/>
                  </a:rPr>
                  <a:t>Header 1</a:t>
                </a:r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F8F8F2"/>
                    </a:solidFill>
                    <a:latin typeface="Helvetica" pitchFamily="2" charset="0"/>
                  </a:rPr>
                  <a:t>Header 2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  <a:latin typeface="Helvetica" pitchFamily="2" charset="0"/>
                  </a:rPr>
                  <a:t>Header 6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F8F8F2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solidFill>
                      <a:srgbClr val="F8F8F2"/>
                    </a:solidFill>
                    <a:latin typeface="Helvetica" pitchFamily="2" charset="0"/>
                  </a:rPr>
                  <a:t>Italics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8F8F2"/>
                    </a:solidFill>
                    <a:latin typeface="Helvetica" pitchFamily="2" charset="0"/>
                  </a:rPr>
                  <a:t>Bold</a:t>
                </a:r>
                <a:endParaRPr lang="en-US" sz="2400" dirty="0">
                  <a:solidFill>
                    <a:srgbClr val="F8F8F2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  <a:latin typeface="Helvetica" pitchFamily="2" charset="0"/>
                  </a:rPr>
                  <a:t>Super</a:t>
                </a:r>
                <a:r>
                  <a:rPr lang="en-US" sz="2400" baseline="30000" dirty="0">
                    <a:solidFill>
                      <a:srgbClr val="F8F8F2"/>
                    </a:solidFill>
                    <a:latin typeface="Helvetica" pitchFamily="2" charset="0"/>
                  </a:rPr>
                  <a:t>script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</a:rPr>
                  <a:t>Math: </a:t>
                </a:r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8F8F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*</a:t>
                </a:r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</a:t>
                </a:r>
                <a:r>
                  <a:rPr lang="en-US" sz="2400" i="1" baseline="30000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sz="2400" i="1" dirty="0">
                  <a:solidFill>
                    <a:srgbClr val="F8F8F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F8F8F2"/>
                  </a:solidFill>
                  <a:latin typeface="JetBrains Mono" panose="020B0509020102050004" pitchFamily="49" charset="77"/>
                </a:endParaRPr>
              </a:p>
              <a:p>
                <a:endParaRPr lang="en-US" sz="2400" dirty="0">
                  <a:solidFill>
                    <a:srgbClr val="F8F8F2"/>
                  </a:solidFill>
                  <a:latin typeface="JetBrains Mono" panose="020B0509020102050004" pitchFamily="49" charset="77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202754-5082-7D4B-9BB4-883D0695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4" y="1568450"/>
                <a:ext cx="4448176" cy="4351338"/>
              </a:xfrm>
              <a:prstGeom prst="rect">
                <a:avLst/>
              </a:prstGeom>
              <a:blipFill>
                <a:blip r:embed="rId2"/>
                <a:stretch>
                  <a:fillRect l="-5966" t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1AE2D2-CC8B-6F4D-92B4-444DB31F4A06}"/>
              </a:ext>
            </a:extLst>
          </p:cNvPr>
          <p:cNvCxnSpPr/>
          <p:nvPr/>
        </p:nvCxnSpPr>
        <p:spPr>
          <a:xfrm>
            <a:off x="6886575" y="3929063"/>
            <a:ext cx="4143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23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54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62675" cy="4351338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 Unordered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800" dirty="0">
                <a:solidFill>
                  <a:srgbClr val="F8F8F2"/>
                </a:solidFill>
                <a:latin typeface="JetBrains Mono" panose="020B0509020102050004" pitchFamily="49" charset="77"/>
              </a:rPr>
              <a:t>   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 list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	+ with bullets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1. Ordered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800" dirty="0">
                <a:solidFill>
                  <a:srgbClr val="F8F8F2"/>
                </a:solidFill>
                <a:latin typeface="JetBrains Mono" panose="020B0509020102050004" pitchFamily="49" charset="77"/>
              </a:rPr>
              <a:t>   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2. list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	+ with numbers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![Figure 1](path/to/</a:t>
            </a: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image.png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)</a:t>
            </a: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0D583-B7FE-2D4B-9A9D-53DDA7F3F0F8}"/>
              </a:ext>
            </a:extLst>
          </p:cNvPr>
          <p:cNvSpPr/>
          <p:nvPr/>
        </p:nvSpPr>
        <p:spPr>
          <a:xfrm>
            <a:off x="7000874" y="1528761"/>
            <a:ext cx="5000626" cy="5172076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5EDDDC9-9D58-1B44-8CA7-72CF079C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05" y="4349756"/>
            <a:ext cx="3020943" cy="2351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52B50-0F14-CE44-97E0-4A9BB6847A68}"/>
              </a:ext>
            </a:extLst>
          </p:cNvPr>
          <p:cNvSpPr txBox="1"/>
          <p:nvPr/>
        </p:nvSpPr>
        <p:spPr>
          <a:xfrm>
            <a:off x="7240621" y="1701800"/>
            <a:ext cx="4521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Unordered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list</a:t>
            </a:r>
          </a:p>
          <a:p>
            <a:pPr marL="800100" lvl="1" indent="-3429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with bullets</a:t>
            </a:r>
          </a:p>
          <a:p>
            <a:pPr lvl="1">
              <a:buSzPct val="80000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Ordered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list</a:t>
            </a:r>
          </a:p>
          <a:p>
            <a:pPr marL="914400" lvl="1" indent="-4572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with numbers</a:t>
            </a:r>
          </a:p>
        </p:txBody>
      </p:sp>
    </p:spTree>
    <p:extLst>
      <p:ext uri="{BB962C8B-B14F-4D97-AF65-F5344CB8AC3E}">
        <p14:creationId xmlns:p14="http://schemas.microsoft.com/office/powerpoint/2010/main" val="362185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CD73E0-0D2F-EF4D-A74C-58045DA6C2D9}"/>
              </a:ext>
            </a:extLst>
          </p:cNvPr>
          <p:cNvSpPr/>
          <p:nvPr/>
        </p:nvSpPr>
        <p:spPr>
          <a:xfrm>
            <a:off x="7000874" y="1528763"/>
            <a:ext cx="5191126" cy="5172074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5E2EEC-7F33-B04E-8459-5F37DC89F00F}"/>
              </a:ext>
            </a:extLst>
          </p:cNvPr>
          <p:cNvSpPr/>
          <p:nvPr/>
        </p:nvSpPr>
        <p:spPr>
          <a:xfrm>
            <a:off x="8656889" y="3496735"/>
            <a:ext cx="1215667" cy="492125"/>
          </a:xfrm>
          <a:prstGeom prst="roundRect">
            <a:avLst/>
          </a:prstGeom>
          <a:solidFill>
            <a:srgbClr val="62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97C1D-7D93-7D47-BC9E-1BE61049493B}"/>
              </a:ext>
            </a:extLst>
          </p:cNvPr>
          <p:cNvSpPr txBox="1"/>
          <p:nvPr/>
        </p:nvSpPr>
        <p:spPr>
          <a:xfrm>
            <a:off x="7147369" y="3504834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Print code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inline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162675" cy="4875213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```{language, name, parameters}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Code chunk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 ```</a:t>
            </a:r>
          </a:p>
          <a:p>
            <a:pPr marL="0" indent="0">
              <a:buClr>
                <a:srgbClr val="50FA7B"/>
              </a:buClr>
              <a:buNone/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print code `inline`</a:t>
            </a:r>
          </a:p>
          <a:p>
            <a:pPr>
              <a:buClr>
                <a:srgbClr val="50FA7B"/>
              </a:buClr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`r paste("run code inline")`</a:t>
            </a:r>
          </a:p>
          <a:p>
            <a:pPr>
              <a:buClr>
                <a:srgbClr val="50FA7B"/>
              </a:buClr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[Hyperlink](https://</a:t>
            </a: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ryanjeckert.weebly.com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){target=“_blank”}</a:t>
            </a:r>
          </a:p>
          <a:p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F8585-715C-C840-BC0B-1BFAA80420C5}"/>
              </a:ext>
            </a:extLst>
          </p:cNvPr>
          <p:cNvSpPr/>
          <p:nvPr/>
        </p:nvSpPr>
        <p:spPr>
          <a:xfrm>
            <a:off x="7129463" y="1665287"/>
            <a:ext cx="4929188" cy="1350964"/>
          </a:xfrm>
          <a:prstGeom prst="roundRect">
            <a:avLst/>
          </a:prstGeom>
          <a:solidFill>
            <a:srgbClr val="62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EA5033-E3D2-2B47-AE94-01AD4B62AE8A}"/>
              </a:ext>
            </a:extLst>
          </p:cNvPr>
          <p:cNvSpPr txBox="1">
            <a:spLocks/>
          </p:cNvSpPr>
          <p:nvPr/>
        </p:nvSpPr>
        <p:spPr>
          <a:xfrm>
            <a:off x="7000874" y="1825625"/>
            <a:ext cx="6162675" cy="135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8BE9FD"/>
                </a:solidFill>
                <a:latin typeface="JetBrains Mono" panose="020B0509020102050004" pitchFamily="49" charset="77"/>
              </a:rPr>
              <a:t> ```{language, name, parameters}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Code chunk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BE9FD"/>
                </a:solidFill>
                <a:latin typeface="JetBrains Mono" panose="020B0509020102050004" pitchFamily="49" charset="77"/>
              </a:rPr>
              <a:t> ```</a:t>
            </a:r>
            <a:endParaRPr lang="en-US" sz="20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3617F-5F0B-DF4A-8039-2003ED981BE0}"/>
              </a:ext>
            </a:extLst>
          </p:cNvPr>
          <p:cNvSpPr txBox="1"/>
          <p:nvPr/>
        </p:nvSpPr>
        <p:spPr>
          <a:xfrm>
            <a:off x="7147369" y="43246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run code inline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A339D-A082-E243-87A8-6369486FF92B}"/>
              </a:ext>
            </a:extLst>
          </p:cNvPr>
          <p:cNvSpPr txBox="1"/>
          <p:nvPr/>
        </p:nvSpPr>
        <p:spPr>
          <a:xfrm>
            <a:off x="7129463" y="5186368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0FA7B"/>
                </a:solidFill>
                <a:latin typeface="Helvetica" pitchFamily="2" charset="0"/>
              </a:rPr>
              <a:t>Hyperlink</a:t>
            </a: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C77D1131-AF70-9A42-9A90-F7D2ACA4450F}"/>
              </a:ext>
            </a:extLst>
          </p:cNvPr>
          <p:cNvSpPr/>
          <p:nvPr/>
        </p:nvSpPr>
        <p:spPr>
          <a:xfrm>
            <a:off x="7147369" y="5144398"/>
            <a:ext cx="138211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5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6360" cy="435133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Open-access</a:t>
            </a:r>
            <a:r>
              <a:rPr lang="en-US" dirty="0">
                <a:solidFill>
                  <a:srgbClr val="F8F8F2"/>
                </a:solidFill>
              </a:rPr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306119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want: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work on our code in a way that is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version controlled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communicable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 effective way to share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data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code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D5D08-6CC2-5546-8EDE-B5173B77A0F7}"/>
              </a:ext>
            </a:extLst>
          </p:cNvPr>
          <p:cNvSpPr/>
          <p:nvPr/>
        </p:nvSpPr>
        <p:spPr>
          <a:xfrm>
            <a:off x="974598" y="222772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30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6360" cy="435133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Open-access</a:t>
            </a:r>
            <a:r>
              <a:rPr lang="en-US" dirty="0">
                <a:solidFill>
                  <a:srgbClr val="F8F8F2"/>
                </a:solidFill>
              </a:rPr>
              <a:t> repository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Can permanently </a:t>
            </a:r>
            <a:r>
              <a:rPr lang="en-US" dirty="0">
                <a:solidFill>
                  <a:srgbClr val="FF79C6"/>
                </a:solidFill>
              </a:rPr>
              <a:t>archive</a:t>
            </a:r>
            <a:r>
              <a:rPr lang="en-US" dirty="0">
                <a:solidFill>
                  <a:srgbClr val="F8F8F2"/>
                </a:solidFill>
              </a:rPr>
              <a:t> data, metadata, and code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415C4-C433-6745-93EB-EC83D0FD5DCD}"/>
              </a:ext>
            </a:extLst>
          </p:cNvPr>
          <p:cNvSpPr/>
          <p:nvPr/>
        </p:nvSpPr>
        <p:spPr>
          <a:xfrm>
            <a:off x="838200" y="1958879"/>
            <a:ext cx="549935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9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6360" cy="435133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Open-access</a:t>
            </a:r>
            <a:r>
              <a:rPr lang="en-US" dirty="0">
                <a:solidFill>
                  <a:srgbClr val="F8F8F2"/>
                </a:solidFill>
              </a:rPr>
              <a:t> repository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Can permanently </a:t>
            </a:r>
            <a:r>
              <a:rPr lang="en-US" dirty="0">
                <a:solidFill>
                  <a:srgbClr val="FF79C6"/>
                </a:solidFill>
              </a:rPr>
              <a:t>archive</a:t>
            </a:r>
            <a:r>
              <a:rPr lang="en-US" dirty="0">
                <a:solidFill>
                  <a:srgbClr val="F8F8F2"/>
                </a:solidFill>
              </a:rPr>
              <a:t> data, metadata, and code 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Link to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repo and create a </a:t>
            </a:r>
            <a:r>
              <a:rPr lang="en-US" dirty="0">
                <a:solidFill>
                  <a:srgbClr val="FF79C6"/>
                </a:solidFill>
              </a:rPr>
              <a:t>DOI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415C4-C433-6745-93EB-EC83D0FD5DCD}"/>
              </a:ext>
            </a:extLst>
          </p:cNvPr>
          <p:cNvSpPr/>
          <p:nvPr/>
        </p:nvSpPr>
        <p:spPr>
          <a:xfrm>
            <a:off x="838200" y="1958879"/>
            <a:ext cx="549935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B99CC-F519-DC49-8377-6101F4E24DB3}"/>
              </a:ext>
            </a:extLst>
          </p:cNvPr>
          <p:cNvSpPr/>
          <p:nvPr/>
        </p:nvSpPr>
        <p:spPr>
          <a:xfrm>
            <a:off x="838200" y="2834195"/>
            <a:ext cx="7718295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90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8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93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E8FAA1-61E4-EE46-BE57-6FCF863E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06" y="2782824"/>
            <a:ext cx="6095999" cy="222213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0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E8FAA1-61E4-EE46-BE57-6FCF863E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06" y="2782824"/>
            <a:ext cx="6095999" cy="2222138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A07E39-0993-6946-8181-0E91C9E9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05" y="2821391"/>
            <a:ext cx="6095999" cy="373825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74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A07E39-0993-6946-8181-0E91C9E9D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05" y="2821391"/>
            <a:ext cx="6095999" cy="37382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42E3CC-3993-CC48-BA1D-D7385093A670}"/>
              </a:ext>
            </a:extLst>
          </p:cNvPr>
          <p:cNvGrpSpPr/>
          <p:nvPr/>
        </p:nvGrpSpPr>
        <p:grpSpPr>
          <a:xfrm>
            <a:off x="5666232" y="2507519"/>
            <a:ext cx="6525768" cy="4350481"/>
            <a:chOff x="5666232" y="2507518"/>
            <a:chExt cx="6525768" cy="4350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3485C-E7A1-324D-A6E9-BC9293B89D0E}"/>
                </a:ext>
              </a:extLst>
            </p:cNvPr>
            <p:cNvSpPr/>
            <p:nvPr/>
          </p:nvSpPr>
          <p:spPr>
            <a:xfrm>
              <a:off x="11353800" y="6088893"/>
              <a:ext cx="585216" cy="316992"/>
            </a:xfrm>
            <a:prstGeom prst="rect">
              <a:avLst/>
            </a:prstGeom>
            <a:noFill/>
            <a:ln w="31750">
              <a:solidFill>
                <a:srgbClr val="50FA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78256-C490-ED4A-B42A-39E55D8ACAA1}"/>
                </a:ext>
              </a:extLst>
            </p:cNvPr>
            <p:cNvGrpSpPr/>
            <p:nvPr/>
          </p:nvGrpSpPr>
          <p:grpSpPr>
            <a:xfrm>
              <a:off x="5666232" y="2507518"/>
              <a:ext cx="6525768" cy="4350481"/>
              <a:chOff x="5666232" y="2507518"/>
              <a:chExt cx="6525768" cy="435048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6C7B8B-3870-5C45-A126-CA59B81488FE}"/>
                  </a:ext>
                </a:extLst>
              </p:cNvPr>
              <p:cNvSpPr/>
              <p:nvPr/>
            </p:nvSpPr>
            <p:spPr>
              <a:xfrm>
                <a:off x="5666232" y="2507518"/>
                <a:ext cx="5590030" cy="4350481"/>
              </a:xfrm>
              <a:prstGeom prst="rect">
                <a:avLst/>
              </a:prstGeom>
              <a:solidFill>
                <a:srgbClr val="282A3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625A256-4017-0243-ABEC-DA966B16EA0F}"/>
                  </a:ext>
                </a:extLst>
              </p:cNvPr>
              <p:cNvSpPr/>
              <p:nvPr/>
            </p:nvSpPr>
            <p:spPr>
              <a:xfrm>
                <a:off x="11256262" y="2774619"/>
                <a:ext cx="935738" cy="3180723"/>
              </a:xfrm>
              <a:prstGeom prst="rect">
                <a:avLst/>
              </a:prstGeom>
              <a:solidFill>
                <a:srgbClr val="282A3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2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5E6DDD-AC13-0141-ADA0-6529A202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49" y="2759471"/>
            <a:ext cx="5730267" cy="384657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92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5E6DDD-AC13-0141-ADA0-6529A202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49" y="2759471"/>
            <a:ext cx="5730267" cy="38465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F363924-9C04-184A-9987-7E585EFB0F16}"/>
              </a:ext>
            </a:extLst>
          </p:cNvPr>
          <p:cNvGrpSpPr/>
          <p:nvPr/>
        </p:nvGrpSpPr>
        <p:grpSpPr>
          <a:xfrm>
            <a:off x="6096000" y="2535705"/>
            <a:ext cx="5922293" cy="4322821"/>
            <a:chOff x="6111210" y="2535179"/>
            <a:chExt cx="5922293" cy="43228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ECF318-D8D2-C14D-B1AB-CC44BA2A4F0A}"/>
                </a:ext>
              </a:extLst>
            </p:cNvPr>
            <p:cNvGrpSpPr/>
            <p:nvPr/>
          </p:nvGrpSpPr>
          <p:grpSpPr>
            <a:xfrm>
              <a:off x="6111210" y="2535179"/>
              <a:ext cx="5922293" cy="4322821"/>
              <a:chOff x="8165562" y="4775029"/>
              <a:chExt cx="5922293" cy="432282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D95CBE-982D-804A-BC0E-A2F330B2DCB1}"/>
                  </a:ext>
                </a:extLst>
              </p:cNvPr>
              <p:cNvSpPr/>
              <p:nvPr/>
            </p:nvSpPr>
            <p:spPr>
              <a:xfrm>
                <a:off x="11353800" y="6088893"/>
                <a:ext cx="585216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3C46858-622D-7E43-A2CF-EFF7A145B5F2}"/>
                  </a:ext>
                </a:extLst>
              </p:cNvPr>
              <p:cNvGrpSpPr/>
              <p:nvPr/>
            </p:nvGrpSpPr>
            <p:grpSpPr>
              <a:xfrm>
                <a:off x="8165562" y="4775029"/>
                <a:ext cx="5922293" cy="4322821"/>
                <a:chOff x="8165562" y="4775029"/>
                <a:chExt cx="5922293" cy="43228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7EA9B4C-D1CA-5546-9694-047B2E6216AF}"/>
                    </a:ext>
                  </a:extLst>
                </p:cNvPr>
                <p:cNvSpPr/>
                <p:nvPr/>
              </p:nvSpPr>
              <p:spPr>
                <a:xfrm>
                  <a:off x="8165562" y="4775029"/>
                  <a:ext cx="3090699" cy="4098528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B07315C-F7C4-AC47-B55C-4A21A73B2920}"/>
                    </a:ext>
                  </a:extLst>
                </p:cNvPr>
                <p:cNvSpPr/>
                <p:nvPr/>
              </p:nvSpPr>
              <p:spPr>
                <a:xfrm>
                  <a:off x="12045694" y="4999321"/>
                  <a:ext cx="2042161" cy="4098529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B037E2-8B62-F944-B185-DA8FDF3A2E7B}"/>
                </a:ext>
              </a:extLst>
            </p:cNvPr>
            <p:cNvSpPr/>
            <p:nvPr/>
          </p:nvSpPr>
          <p:spPr>
            <a:xfrm>
              <a:off x="9201909" y="4203789"/>
              <a:ext cx="789431" cy="2468486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FE4F5-1EFD-7C48-8264-FCA1F46856D7}"/>
                </a:ext>
              </a:extLst>
            </p:cNvPr>
            <p:cNvSpPr/>
            <p:nvPr/>
          </p:nvSpPr>
          <p:spPr>
            <a:xfrm>
              <a:off x="9201909" y="2649101"/>
              <a:ext cx="789431" cy="1125972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3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A6F79-EE04-124F-A821-6A6A815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47" y="2942232"/>
            <a:ext cx="6357357" cy="267224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0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want: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work on our code in a way that is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version controlled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communicable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 effective way to share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data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code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make our code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reproducible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D5D08-6CC2-5546-8EDE-B5173B77A0F7}"/>
              </a:ext>
            </a:extLst>
          </p:cNvPr>
          <p:cNvSpPr/>
          <p:nvPr/>
        </p:nvSpPr>
        <p:spPr>
          <a:xfrm>
            <a:off x="974598" y="222772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8A2B4-6031-1946-8348-85CAB30AE77D}"/>
              </a:ext>
            </a:extLst>
          </p:cNvPr>
          <p:cNvSpPr/>
          <p:nvPr/>
        </p:nvSpPr>
        <p:spPr>
          <a:xfrm>
            <a:off x="974598" y="342900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85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A6F79-EE04-124F-A821-6A6A815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47" y="2942232"/>
            <a:ext cx="6357357" cy="267224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10B552E-C3F9-8245-A2CC-CA04C5D3DD3B}"/>
              </a:ext>
            </a:extLst>
          </p:cNvPr>
          <p:cNvGrpSpPr/>
          <p:nvPr/>
        </p:nvGrpSpPr>
        <p:grpSpPr>
          <a:xfrm>
            <a:off x="5624957" y="2395594"/>
            <a:ext cx="6459735" cy="3381565"/>
            <a:chOff x="7256306" y="1737887"/>
            <a:chExt cx="6459735" cy="33815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288FAC1-2DDC-A84A-957C-B80405269776}"/>
                </a:ext>
              </a:extLst>
            </p:cNvPr>
            <p:cNvGrpSpPr/>
            <p:nvPr/>
          </p:nvGrpSpPr>
          <p:grpSpPr>
            <a:xfrm>
              <a:off x="7256306" y="1737887"/>
              <a:ext cx="3119126" cy="3381565"/>
              <a:chOff x="9438616" y="4775029"/>
              <a:chExt cx="3119126" cy="338156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A6B7EA0-C755-A24E-B9A3-2118943DE122}"/>
                  </a:ext>
                </a:extLst>
              </p:cNvPr>
              <p:cNvSpPr/>
              <p:nvPr/>
            </p:nvSpPr>
            <p:spPr>
              <a:xfrm>
                <a:off x="12103577" y="5394720"/>
                <a:ext cx="371843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56ECCE8-DBA8-3742-B695-252C863812F7}"/>
                  </a:ext>
                </a:extLst>
              </p:cNvPr>
              <p:cNvGrpSpPr/>
              <p:nvPr/>
            </p:nvGrpSpPr>
            <p:grpSpPr>
              <a:xfrm>
                <a:off x="9438616" y="4775029"/>
                <a:ext cx="3119126" cy="3381565"/>
                <a:chOff x="9438616" y="4775029"/>
                <a:chExt cx="3119126" cy="3381565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577B91E-1011-EC48-BD43-6CA955B23A8C}"/>
                    </a:ext>
                  </a:extLst>
                </p:cNvPr>
                <p:cNvSpPr/>
                <p:nvPr/>
              </p:nvSpPr>
              <p:spPr>
                <a:xfrm>
                  <a:off x="9438616" y="4775029"/>
                  <a:ext cx="2607076" cy="3381565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CD4F07-0516-2449-ACF6-08E6F7F8264F}"/>
                    </a:ext>
                  </a:extLst>
                </p:cNvPr>
                <p:cNvSpPr/>
                <p:nvPr/>
              </p:nvSpPr>
              <p:spPr>
                <a:xfrm>
                  <a:off x="12045694" y="5749466"/>
                  <a:ext cx="512048" cy="2407128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04761-4D21-A143-AD46-6F3A68C773D5}"/>
                </a:ext>
              </a:extLst>
            </p:cNvPr>
            <p:cNvSpPr/>
            <p:nvPr/>
          </p:nvSpPr>
          <p:spPr>
            <a:xfrm>
              <a:off x="10375379" y="2273420"/>
              <a:ext cx="3340662" cy="2787466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3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 marL="0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38" name="Picture 3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93E625-07FA-BA4D-87D4-787B3A88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54" y="1923289"/>
            <a:ext cx="5823801" cy="464014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91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38" name="Picture 3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93E625-07FA-BA4D-87D4-787B3A88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54" y="1923289"/>
            <a:ext cx="5823801" cy="464014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2466FAC-121F-154E-85E4-B8583B1951CD}"/>
              </a:ext>
            </a:extLst>
          </p:cNvPr>
          <p:cNvGrpSpPr/>
          <p:nvPr/>
        </p:nvGrpSpPr>
        <p:grpSpPr>
          <a:xfrm>
            <a:off x="5998478" y="1775903"/>
            <a:ext cx="5922293" cy="4934914"/>
            <a:chOff x="5983252" y="1737887"/>
            <a:chExt cx="5922293" cy="493491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477FDF-81A3-1143-ACEB-61BFC038253F}"/>
                </a:ext>
              </a:extLst>
            </p:cNvPr>
            <p:cNvGrpSpPr/>
            <p:nvPr/>
          </p:nvGrpSpPr>
          <p:grpSpPr>
            <a:xfrm>
              <a:off x="5983252" y="1737887"/>
              <a:ext cx="5922293" cy="4934914"/>
              <a:chOff x="8165562" y="4775029"/>
              <a:chExt cx="5922293" cy="49349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5EDF0D-1CA9-3147-9AA3-8BD650AA11B6}"/>
                  </a:ext>
                </a:extLst>
              </p:cNvPr>
              <p:cNvSpPr/>
              <p:nvPr/>
            </p:nvSpPr>
            <p:spPr>
              <a:xfrm>
                <a:off x="12115769" y="5394720"/>
                <a:ext cx="1940596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DCEF1CD-F2D6-FC45-B2DB-536945B68D41}"/>
                  </a:ext>
                </a:extLst>
              </p:cNvPr>
              <p:cNvGrpSpPr/>
              <p:nvPr/>
            </p:nvGrpSpPr>
            <p:grpSpPr>
              <a:xfrm>
                <a:off x="8165562" y="4775029"/>
                <a:ext cx="5922293" cy="4934914"/>
                <a:chOff x="8165562" y="4775029"/>
                <a:chExt cx="5922293" cy="493491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FF4074B-03B1-D241-8033-740263C3C10A}"/>
                    </a:ext>
                  </a:extLst>
                </p:cNvPr>
                <p:cNvSpPr/>
                <p:nvPr/>
              </p:nvSpPr>
              <p:spPr>
                <a:xfrm>
                  <a:off x="8165562" y="4775029"/>
                  <a:ext cx="3880130" cy="4934914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8A3D944-9892-1D4C-90B5-71F39E2996EE}"/>
                    </a:ext>
                  </a:extLst>
                </p:cNvPr>
                <p:cNvSpPr/>
                <p:nvPr/>
              </p:nvSpPr>
              <p:spPr>
                <a:xfrm>
                  <a:off x="12045694" y="5749465"/>
                  <a:ext cx="2042161" cy="3888861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23ADEA-E4BF-9543-91E1-C31F05D0D430}"/>
                </a:ext>
              </a:extLst>
            </p:cNvPr>
            <p:cNvSpPr/>
            <p:nvPr/>
          </p:nvSpPr>
          <p:spPr>
            <a:xfrm>
              <a:off x="9863382" y="1805517"/>
              <a:ext cx="2042161" cy="485308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2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Save</a:t>
            </a:r>
            <a:r>
              <a:rPr lang="en-US" dirty="0">
                <a:solidFill>
                  <a:srgbClr val="F8F8F2"/>
                </a:solidFill>
              </a:rPr>
              <a:t> edits and</a:t>
            </a:r>
            <a:r>
              <a:rPr lang="en-US" dirty="0">
                <a:solidFill>
                  <a:srgbClr val="FF79C6"/>
                </a:solidFill>
              </a:rPr>
              <a:t> publish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4" name="Picture 6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93A62F-6372-C74A-A8F1-83E84574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87" y="2936352"/>
            <a:ext cx="6439676" cy="301501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09EC06-BE62-CA46-A8C2-9EC629C85341}"/>
              </a:ext>
            </a:extLst>
          </p:cNvPr>
          <p:cNvSpPr/>
          <p:nvPr/>
        </p:nvSpPr>
        <p:spPr>
          <a:xfrm>
            <a:off x="831503" y="5122929"/>
            <a:ext cx="4627889" cy="8615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Save</a:t>
            </a:r>
            <a:r>
              <a:rPr lang="en-US" dirty="0">
                <a:solidFill>
                  <a:srgbClr val="F8F8F2"/>
                </a:solidFill>
              </a:rPr>
              <a:t> edits and</a:t>
            </a:r>
            <a:r>
              <a:rPr lang="en-US" dirty="0">
                <a:solidFill>
                  <a:srgbClr val="FF79C6"/>
                </a:solidFill>
              </a:rPr>
              <a:t> publish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4" name="Picture 6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93A62F-6372-C74A-A8F1-83E84574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87" y="2936352"/>
            <a:ext cx="6439676" cy="301501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3471BAD-12A5-B346-B12E-7E680E70E721}"/>
              </a:ext>
            </a:extLst>
          </p:cNvPr>
          <p:cNvGrpSpPr/>
          <p:nvPr/>
        </p:nvGrpSpPr>
        <p:grpSpPr>
          <a:xfrm>
            <a:off x="5586955" y="2890738"/>
            <a:ext cx="6518954" cy="3352978"/>
            <a:chOff x="4760961" y="1737361"/>
            <a:chExt cx="6518954" cy="335297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99221E5-FF09-CA44-BABF-401EABD355D3}"/>
                </a:ext>
              </a:extLst>
            </p:cNvPr>
            <p:cNvGrpSpPr/>
            <p:nvPr/>
          </p:nvGrpSpPr>
          <p:grpSpPr>
            <a:xfrm>
              <a:off x="4760961" y="1737887"/>
              <a:ext cx="6518954" cy="3352452"/>
              <a:chOff x="6943271" y="4775029"/>
              <a:chExt cx="6518954" cy="335245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FC176DF-C6A3-0D43-8C06-0D9ED2CA57C9}"/>
                  </a:ext>
                </a:extLst>
              </p:cNvPr>
              <p:cNvSpPr/>
              <p:nvPr/>
            </p:nvSpPr>
            <p:spPr>
              <a:xfrm>
                <a:off x="12115769" y="5394720"/>
                <a:ext cx="1196871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3435E6D-4AF3-6E47-B12D-EAD59C110257}"/>
                  </a:ext>
                </a:extLst>
              </p:cNvPr>
              <p:cNvGrpSpPr/>
              <p:nvPr/>
            </p:nvGrpSpPr>
            <p:grpSpPr>
              <a:xfrm>
                <a:off x="6943271" y="4775029"/>
                <a:ext cx="6518954" cy="3352452"/>
                <a:chOff x="6943271" y="4775029"/>
                <a:chExt cx="6518954" cy="3352452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FA06B2-C60F-E847-82A6-F48E43AB030B}"/>
                    </a:ext>
                  </a:extLst>
                </p:cNvPr>
                <p:cNvSpPr/>
                <p:nvPr/>
              </p:nvSpPr>
              <p:spPr>
                <a:xfrm>
                  <a:off x="6943271" y="4775029"/>
                  <a:ext cx="5102421" cy="3352452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67D6A2-F7C1-2447-965C-FFBCAEE0B64D}"/>
                    </a:ext>
                  </a:extLst>
                </p:cNvPr>
                <p:cNvSpPr/>
                <p:nvPr/>
              </p:nvSpPr>
              <p:spPr>
                <a:xfrm>
                  <a:off x="12045695" y="5749466"/>
                  <a:ext cx="1416530" cy="2309432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97D07C-9D7A-0348-8179-CFBF0DDD4D8D}"/>
                </a:ext>
              </a:extLst>
            </p:cNvPr>
            <p:cNvSpPr/>
            <p:nvPr/>
          </p:nvSpPr>
          <p:spPr>
            <a:xfrm>
              <a:off x="9863382" y="1737361"/>
              <a:ext cx="1402013" cy="553464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09EC06-BE62-CA46-A8C2-9EC629C85341}"/>
              </a:ext>
            </a:extLst>
          </p:cNvPr>
          <p:cNvSpPr/>
          <p:nvPr/>
        </p:nvSpPr>
        <p:spPr>
          <a:xfrm>
            <a:off x="831503" y="5122929"/>
            <a:ext cx="4627889" cy="8615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74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2E525A-AAE5-0A43-9F6C-68044D9B1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0" t="45907" r="56074" b="45976"/>
          <a:stretch/>
        </p:blipFill>
        <p:spPr>
          <a:xfrm>
            <a:off x="5622075" y="1916095"/>
            <a:ext cx="1903460" cy="2309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EE8A22-3F8F-B64B-849D-DD93A074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Now you should see a </a:t>
            </a:r>
            <a:r>
              <a:rPr lang="en-US" dirty="0">
                <a:solidFill>
                  <a:srgbClr val="FF79C6"/>
                </a:solidFill>
              </a:rPr>
              <a:t>DOI </a:t>
            </a:r>
            <a:r>
              <a:rPr lang="en-US" dirty="0">
                <a:solidFill>
                  <a:srgbClr val="F8F8F2"/>
                </a:solidFill>
              </a:rPr>
              <a:t>badge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7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Now you should see a </a:t>
            </a:r>
            <a:r>
              <a:rPr lang="en-US" dirty="0">
                <a:solidFill>
                  <a:srgbClr val="FF79C6"/>
                </a:solidFill>
              </a:rPr>
              <a:t>DOI </a:t>
            </a:r>
            <a:r>
              <a:rPr lang="en-US" dirty="0">
                <a:solidFill>
                  <a:srgbClr val="F8F8F2"/>
                </a:solidFill>
              </a:rPr>
              <a:t>badge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Since we know how to write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 we can include the </a:t>
            </a:r>
            <a:r>
              <a:rPr lang="en-US" dirty="0">
                <a:solidFill>
                  <a:srgbClr val="FF79C6"/>
                </a:solidFill>
              </a:rPr>
              <a:t>DOI</a:t>
            </a:r>
            <a:r>
              <a:rPr lang="en-US" dirty="0">
                <a:solidFill>
                  <a:srgbClr val="F8F8F2"/>
                </a:solidFill>
              </a:rPr>
              <a:t> badge on our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and in our </a:t>
            </a:r>
            <a:r>
              <a:rPr lang="en-US" dirty="0" err="1">
                <a:solidFill>
                  <a:srgbClr val="50FA7B"/>
                </a:solidFill>
              </a:rPr>
              <a:t>Rmarkdown</a:t>
            </a:r>
            <a:r>
              <a:rPr lang="en-US" dirty="0">
                <a:solidFill>
                  <a:srgbClr val="F8F8F2"/>
                </a:solidFill>
              </a:rPr>
              <a:t> documents.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4889-808F-2D42-872B-DC14C27FD796}"/>
              </a:ext>
            </a:extLst>
          </p:cNvPr>
          <p:cNvSpPr/>
          <p:nvPr/>
        </p:nvSpPr>
        <p:spPr>
          <a:xfrm>
            <a:off x="596647" y="1825625"/>
            <a:ext cx="452399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15968-D5B4-9E4D-9624-53690266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69" y="3253931"/>
            <a:ext cx="6096000" cy="32979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585A3-0F79-604C-BEB2-4487092B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93" y="1286941"/>
            <a:ext cx="6573775" cy="16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Now you should see a </a:t>
            </a:r>
            <a:r>
              <a:rPr lang="en-US" dirty="0">
                <a:solidFill>
                  <a:srgbClr val="FF79C6"/>
                </a:solidFill>
              </a:rPr>
              <a:t>DOI </a:t>
            </a:r>
            <a:r>
              <a:rPr lang="en-US" dirty="0">
                <a:solidFill>
                  <a:srgbClr val="F8F8F2"/>
                </a:solidFill>
              </a:rPr>
              <a:t>badge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Since we know how to write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 we can include the </a:t>
            </a:r>
            <a:r>
              <a:rPr lang="en-US" dirty="0">
                <a:solidFill>
                  <a:srgbClr val="FF79C6"/>
                </a:solidFill>
              </a:rPr>
              <a:t>DOI</a:t>
            </a:r>
            <a:r>
              <a:rPr lang="en-US" dirty="0">
                <a:solidFill>
                  <a:srgbClr val="F8F8F2"/>
                </a:solidFill>
              </a:rPr>
              <a:t> badge on our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and in our </a:t>
            </a:r>
            <a:r>
              <a:rPr lang="en-US" dirty="0" err="1">
                <a:solidFill>
                  <a:srgbClr val="50FA7B"/>
                </a:solidFill>
              </a:rPr>
              <a:t>Rmarkdown</a:t>
            </a:r>
            <a:r>
              <a:rPr lang="en-US" dirty="0">
                <a:solidFill>
                  <a:srgbClr val="F8F8F2"/>
                </a:solidFill>
              </a:rPr>
              <a:t> documents.</a:t>
            </a:r>
          </a:p>
        </p:txBody>
      </p:sp>
      <p:pic>
        <p:nvPicPr>
          <p:cNvPr id="5" name="Picture 4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066E89C9-2828-AC48-94CF-0E1C0EC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96" y="4470083"/>
            <a:ext cx="2995168" cy="2246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BB4889-808F-2D42-872B-DC14C27FD796}"/>
              </a:ext>
            </a:extLst>
          </p:cNvPr>
          <p:cNvSpPr/>
          <p:nvPr/>
        </p:nvSpPr>
        <p:spPr>
          <a:xfrm>
            <a:off x="596647" y="1825625"/>
            <a:ext cx="452399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15968-D5B4-9E4D-9624-53690266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69" y="3253931"/>
            <a:ext cx="6096000" cy="32979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585A3-0F79-604C-BEB2-4487092B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193" y="1286941"/>
            <a:ext cx="6573775" cy="16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90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/products/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FDD9D-1E32-E142-A757-0EC7E3F8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83" y="1833254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6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/products/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rmarkdown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)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sz="2600" dirty="0">
              <a:solidFill>
                <a:srgbClr val="FF79C6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7B51A31-CB12-714E-BC48-91E01D8D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978" y="3176279"/>
            <a:ext cx="873748" cy="1012646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FDD9D-1E32-E142-A757-0EC7E3F8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183" y="1833254"/>
            <a:ext cx="2387600" cy="13430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102C7E-988B-A64E-B282-694B29CFD7D3}"/>
              </a:ext>
            </a:extLst>
          </p:cNvPr>
          <p:cNvSpPr/>
          <p:nvPr/>
        </p:nvSpPr>
        <p:spPr>
          <a:xfrm>
            <a:off x="838200" y="1749037"/>
            <a:ext cx="10515600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7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want: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work on our code in a way that is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version controlled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communicable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 effective way to share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data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code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make our code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reproducible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archive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 our data and code so that it is always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accessible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citable</a:t>
            </a:r>
            <a:endParaRPr lang="en-US" sz="2800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D5D08-6CC2-5546-8EDE-B5173B77A0F7}"/>
              </a:ext>
            </a:extLst>
          </p:cNvPr>
          <p:cNvSpPr/>
          <p:nvPr/>
        </p:nvSpPr>
        <p:spPr>
          <a:xfrm>
            <a:off x="974598" y="222772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8A2B4-6031-1946-8348-85CAB30AE77D}"/>
              </a:ext>
            </a:extLst>
          </p:cNvPr>
          <p:cNvSpPr/>
          <p:nvPr/>
        </p:nvSpPr>
        <p:spPr>
          <a:xfrm>
            <a:off x="974598" y="342900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79E762-D3D4-2B47-BB93-138E90343411}"/>
              </a:ext>
            </a:extLst>
          </p:cNvPr>
          <p:cNvSpPr/>
          <p:nvPr/>
        </p:nvSpPr>
        <p:spPr>
          <a:xfrm>
            <a:off x="838200" y="4542859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/products/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rmarkdown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)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sz="2600" dirty="0">
              <a:solidFill>
                <a:srgbClr val="FF79C6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pacman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pacman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)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7B51A31-CB12-714E-BC48-91E01D8D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978" y="3176279"/>
            <a:ext cx="873748" cy="1012646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FDD9D-1E32-E142-A757-0EC7E3F8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183" y="1833254"/>
            <a:ext cx="2387600" cy="134302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316CC11-EB97-6648-94F5-E2498550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978" y="4464528"/>
            <a:ext cx="1544486" cy="9030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102C7E-988B-A64E-B282-694B29CFD7D3}"/>
              </a:ext>
            </a:extLst>
          </p:cNvPr>
          <p:cNvSpPr/>
          <p:nvPr/>
        </p:nvSpPr>
        <p:spPr>
          <a:xfrm>
            <a:off x="838200" y="1749037"/>
            <a:ext cx="10515600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E439F4-6603-5841-86C6-C327A68964A5}"/>
              </a:ext>
            </a:extLst>
          </p:cNvPr>
          <p:cNvSpPr/>
          <p:nvPr/>
        </p:nvSpPr>
        <p:spPr>
          <a:xfrm>
            <a:off x="639911" y="2982506"/>
            <a:ext cx="1084495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36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/products/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rmarkdown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)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sz="2600" dirty="0">
              <a:solidFill>
                <a:srgbClr val="FF79C6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pacman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pacman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"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)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tidyverse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tidyverse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")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0DEB6D0A-902F-E744-991E-94808A12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408" y="5643219"/>
            <a:ext cx="877151" cy="101264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7B51A31-CB12-714E-BC48-91E01D8DA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78" y="3176279"/>
            <a:ext cx="873748" cy="1012646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FDD9D-1E32-E142-A757-0EC7E3F8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183" y="1833254"/>
            <a:ext cx="2387600" cy="134302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316CC11-EB97-6648-94F5-E24985509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978" y="4464528"/>
            <a:ext cx="1544486" cy="9030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102C7E-988B-A64E-B282-694B29CFD7D3}"/>
              </a:ext>
            </a:extLst>
          </p:cNvPr>
          <p:cNvSpPr/>
          <p:nvPr/>
        </p:nvSpPr>
        <p:spPr>
          <a:xfrm>
            <a:off x="838200" y="1749037"/>
            <a:ext cx="10515600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E439F4-6603-5841-86C6-C327A68964A5}"/>
              </a:ext>
            </a:extLst>
          </p:cNvPr>
          <p:cNvSpPr/>
          <p:nvPr/>
        </p:nvSpPr>
        <p:spPr>
          <a:xfrm>
            <a:off x="639911" y="2982506"/>
            <a:ext cx="1084495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40AD6B-F139-1F4E-B574-43615A79FF10}"/>
              </a:ext>
            </a:extLst>
          </p:cNvPr>
          <p:cNvSpPr/>
          <p:nvPr/>
        </p:nvSpPr>
        <p:spPr>
          <a:xfrm>
            <a:off x="838200" y="4333160"/>
            <a:ext cx="11463528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5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8B3254-F981-C448-AE0D-78DAF3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38" y="1981656"/>
            <a:ext cx="919898" cy="106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44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("patchwork")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Clr>
                <a:srgbClr val="50FA7B"/>
              </a:buClr>
              <a:buNone/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7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8B3254-F981-C448-AE0D-78DAF3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38" y="1981656"/>
            <a:ext cx="919898" cy="106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44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("patchwork")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Desktop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desktop.github.com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Clr>
                <a:srgbClr val="50FA7B"/>
              </a:buClr>
              <a:buNone/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252843-A5ED-3D43-A867-5626DFFA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363" y="3088714"/>
            <a:ext cx="1077649" cy="1077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D246EF-3851-3142-85BA-2349872FA8A2}"/>
              </a:ext>
            </a:extLst>
          </p:cNvPr>
          <p:cNvSpPr/>
          <p:nvPr/>
        </p:nvSpPr>
        <p:spPr>
          <a:xfrm>
            <a:off x="838199" y="1960848"/>
            <a:ext cx="10161105" cy="107764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4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8B3254-F981-C448-AE0D-78DAF3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38" y="1981656"/>
            <a:ext cx="919898" cy="106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44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("patchwork")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Desktop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desktop.github.com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atom.io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Clr>
                <a:srgbClr val="50FA7B"/>
              </a:buClr>
              <a:buNone/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252843-A5ED-3D43-A867-5626DFFA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363" y="3088714"/>
            <a:ext cx="1077649" cy="107764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4E7ABC-44C2-7C46-AC48-6F19A8A4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363" y="4257047"/>
            <a:ext cx="1012647" cy="10126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C379B0-4A49-1848-B004-D978901EC193}"/>
              </a:ext>
            </a:extLst>
          </p:cNvPr>
          <p:cNvSpPr/>
          <p:nvPr/>
        </p:nvSpPr>
        <p:spPr>
          <a:xfrm>
            <a:off x="838200" y="3104647"/>
            <a:ext cx="10421027" cy="1061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246EF-3851-3142-85BA-2349872FA8A2}"/>
              </a:ext>
            </a:extLst>
          </p:cNvPr>
          <p:cNvSpPr/>
          <p:nvPr/>
        </p:nvSpPr>
        <p:spPr>
          <a:xfrm>
            <a:off x="838199" y="1960848"/>
            <a:ext cx="10161105" cy="107764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7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8B3254-F981-C448-AE0D-78DAF3D8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38" y="1981656"/>
            <a:ext cx="919898" cy="106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44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("patchwork")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Desktop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desktop.github.com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atom.io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buClr>
                <a:srgbClr val="50FA7B"/>
              </a:buClr>
              <a:buNone/>
            </a:pP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(Mac)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252843-A5ED-3D43-A867-5626DFFA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363" y="3088714"/>
            <a:ext cx="1077649" cy="107764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4E7ABC-44C2-7C46-AC48-6F19A8A4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363" y="4257047"/>
            <a:ext cx="1012647" cy="1012647"/>
          </a:xfrm>
          <a:prstGeom prst="rect">
            <a:avLst/>
          </a:prstGeom>
        </p:spPr>
      </p:pic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6A0134D9-3FC4-9B4C-A4F6-DEDD4479F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146" y="5360378"/>
            <a:ext cx="1796082" cy="10776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C379B0-4A49-1848-B004-D978901EC193}"/>
              </a:ext>
            </a:extLst>
          </p:cNvPr>
          <p:cNvSpPr/>
          <p:nvPr/>
        </p:nvSpPr>
        <p:spPr>
          <a:xfrm>
            <a:off x="838200" y="3104647"/>
            <a:ext cx="10421027" cy="1061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CBCA67-527D-FC44-B9BF-16B9E81263B7}"/>
              </a:ext>
            </a:extLst>
          </p:cNvPr>
          <p:cNvSpPr/>
          <p:nvPr/>
        </p:nvSpPr>
        <p:spPr>
          <a:xfrm>
            <a:off x="838200" y="4093926"/>
            <a:ext cx="10061811" cy="1200302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246EF-3851-3142-85BA-2349872FA8A2}"/>
              </a:ext>
            </a:extLst>
          </p:cNvPr>
          <p:cNvSpPr/>
          <p:nvPr/>
        </p:nvSpPr>
        <p:spPr>
          <a:xfrm>
            <a:off x="838199" y="1960848"/>
            <a:ext cx="10161105" cy="107764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1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Initialize a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for data analysis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864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Initialize a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for data analysis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an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 project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file for new repo (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Rproj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065FF-B25B-4B45-BFD0-691B997457B4}"/>
              </a:ext>
            </a:extLst>
          </p:cNvPr>
          <p:cNvSpPr/>
          <p:nvPr/>
        </p:nvSpPr>
        <p:spPr>
          <a:xfrm>
            <a:off x="838198" y="169068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86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Initialize a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for data analysis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an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 project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file for new repo (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Rproj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START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writing code in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065FF-B25B-4B45-BFD0-691B997457B4}"/>
              </a:ext>
            </a:extLst>
          </p:cNvPr>
          <p:cNvSpPr/>
          <p:nvPr/>
        </p:nvSpPr>
        <p:spPr>
          <a:xfrm>
            <a:off x="838198" y="169068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350F0-1C7B-094C-841C-29B03CBCB4B0}"/>
              </a:ext>
            </a:extLst>
          </p:cNvPr>
          <p:cNvSpPr/>
          <p:nvPr/>
        </p:nvSpPr>
        <p:spPr>
          <a:xfrm>
            <a:off x="838198" y="2621281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05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Initialize a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for data analysis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an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 project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file for new repo (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Rproj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START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writing code in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Spend time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upfront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creating publishable figures</a:t>
            </a: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065FF-B25B-4B45-BFD0-691B997457B4}"/>
              </a:ext>
            </a:extLst>
          </p:cNvPr>
          <p:cNvSpPr/>
          <p:nvPr/>
        </p:nvSpPr>
        <p:spPr>
          <a:xfrm>
            <a:off x="838198" y="169068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350F0-1C7B-094C-841C-29B03CBCB4B0}"/>
              </a:ext>
            </a:extLst>
          </p:cNvPr>
          <p:cNvSpPr/>
          <p:nvPr/>
        </p:nvSpPr>
        <p:spPr>
          <a:xfrm>
            <a:off x="838198" y="2621281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7B5C2-F441-FE44-A6BC-474A872E7F47}"/>
              </a:ext>
            </a:extLst>
          </p:cNvPr>
          <p:cNvSpPr/>
          <p:nvPr/>
        </p:nvSpPr>
        <p:spPr>
          <a:xfrm>
            <a:off x="838198" y="3703004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This allows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transparency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 our research and is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helpful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others who are developing skillsets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BF25D-6C75-B84A-87C2-C437E908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044" y="5205984"/>
            <a:ext cx="2607627" cy="10430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191DB7-09B2-0849-BD0A-C0246FC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952" y="4546440"/>
            <a:ext cx="3852672" cy="216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445C6-7442-AB4B-95EB-5518C91A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479" y="4594572"/>
            <a:ext cx="2430425" cy="2020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90BA0-94A9-914D-8BCC-F93ACFD508C2}"/>
              </a:ext>
            </a:extLst>
          </p:cNvPr>
          <p:cNvCxnSpPr>
            <a:cxnSpLocks/>
          </p:cNvCxnSpPr>
          <p:nvPr/>
        </p:nvCxnSpPr>
        <p:spPr>
          <a:xfrm>
            <a:off x="2816352" y="5437632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404E5D-6D19-8B4C-B403-9181F7ACC7DA}"/>
              </a:ext>
            </a:extLst>
          </p:cNvPr>
          <p:cNvCxnSpPr>
            <a:cxnSpLocks/>
          </p:cNvCxnSpPr>
          <p:nvPr/>
        </p:nvCxnSpPr>
        <p:spPr>
          <a:xfrm>
            <a:off x="2816352" y="5858256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472D3-4E57-3F47-889F-9E3D034A854F}"/>
              </a:ext>
            </a:extLst>
          </p:cNvPr>
          <p:cNvCxnSpPr>
            <a:cxnSpLocks/>
          </p:cNvCxnSpPr>
          <p:nvPr/>
        </p:nvCxnSpPr>
        <p:spPr>
          <a:xfrm>
            <a:off x="6760464" y="5630004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699A48-1BD3-D94A-A74D-81C7A5011936}"/>
              </a:ext>
            </a:extLst>
          </p:cNvPr>
          <p:cNvSpPr/>
          <p:nvPr/>
        </p:nvSpPr>
        <p:spPr>
          <a:xfrm>
            <a:off x="219456" y="4493728"/>
            <a:ext cx="11790926" cy="2219839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2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Commit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often while working to maintain good VC</a:t>
            </a:r>
          </a:p>
          <a:p>
            <a:pPr marL="0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06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Commit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often while working to maintain good VC</a:t>
            </a:r>
          </a:p>
          <a:p>
            <a:pPr marL="0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Submit raw sequences to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NCBI SRA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(or equivalent)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70394-BFA8-604F-B748-D7042D8089A4}"/>
              </a:ext>
            </a:extLst>
          </p:cNvPr>
          <p:cNvSpPr/>
          <p:nvPr/>
        </p:nvSpPr>
        <p:spPr>
          <a:xfrm>
            <a:off x="838199" y="161061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53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Commit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often while working to maintain good VC</a:t>
            </a:r>
          </a:p>
          <a:p>
            <a:pPr marL="0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Submit raw sequences to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NCBI SRA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(or equivalent)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When publishing, create a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Zenodo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archive for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and 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DOI</a:t>
            </a: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70394-BFA8-604F-B748-D7042D8089A4}"/>
              </a:ext>
            </a:extLst>
          </p:cNvPr>
          <p:cNvSpPr/>
          <p:nvPr/>
        </p:nvSpPr>
        <p:spPr>
          <a:xfrm>
            <a:off x="838199" y="161061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AE6A-2680-1F4E-BD38-E1ABD2859375}"/>
              </a:ext>
            </a:extLst>
          </p:cNvPr>
          <p:cNvSpPr/>
          <p:nvPr/>
        </p:nvSpPr>
        <p:spPr>
          <a:xfrm>
            <a:off x="838200" y="2726502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43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84C3-9C3F-4541-802F-46E8523A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3FB3-6E7F-A847-8D79-3465E0CF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Look at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repos/code from papers with analyses/plots you want to use</a:t>
            </a:r>
          </a:p>
        </p:txBody>
      </p:sp>
    </p:spTree>
    <p:extLst>
      <p:ext uri="{BB962C8B-B14F-4D97-AF65-F5344CB8AC3E}">
        <p14:creationId xmlns:p14="http://schemas.microsoft.com/office/powerpoint/2010/main" val="21168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84C3-9C3F-4541-802F-46E8523A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3FB3-6E7F-A847-8D79-3465E0CF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Look at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repos/code from papers with analyses/plots you want to use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Stackoverflow.com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98EC-D981-2645-A56A-559F525ACDAE}"/>
              </a:ext>
            </a:extLst>
          </p:cNvPr>
          <p:cNvSpPr/>
          <p:nvPr/>
        </p:nvSpPr>
        <p:spPr>
          <a:xfrm>
            <a:off x="838199" y="1527890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93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84C3-9C3F-4541-802F-46E8523A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3FB3-6E7F-A847-8D79-3465E0CF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Look at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repos/code from papers with analyses/plots you want to use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Stackoverflow.com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tidyverse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for data manipulation/plotting and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multi-panel figures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98EC-D981-2645-A56A-559F525ACDAE}"/>
              </a:ext>
            </a:extLst>
          </p:cNvPr>
          <p:cNvSpPr/>
          <p:nvPr/>
        </p:nvSpPr>
        <p:spPr>
          <a:xfrm>
            <a:off x="838199" y="1527890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8E78B-4E58-A94A-8F3B-11200F9539DF}"/>
              </a:ext>
            </a:extLst>
          </p:cNvPr>
          <p:cNvSpPr/>
          <p:nvPr/>
        </p:nvSpPr>
        <p:spPr>
          <a:xfrm>
            <a:off x="838200" y="2629583"/>
            <a:ext cx="1087831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75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84C3-9C3F-4541-802F-46E8523A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3FB3-6E7F-A847-8D79-3465E0CF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Look at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repos/code from papers with analyses/plots you want to use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Stackoverflow.com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tidyverse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for data manipulation/plotting and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patchwork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multi-panel figures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Color palettes: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paletteer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("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paletteer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") </a:t>
            </a:r>
            <a:r>
              <a:rPr lang="en-US" dirty="0">
                <a:solidFill>
                  <a:srgbClr val="F8F8F2"/>
                </a:solidFill>
              </a:rPr>
              <a:t>)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create your own with: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colorRampPalette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98EC-D981-2645-A56A-559F525ACDAE}"/>
              </a:ext>
            </a:extLst>
          </p:cNvPr>
          <p:cNvSpPr/>
          <p:nvPr/>
        </p:nvSpPr>
        <p:spPr>
          <a:xfrm>
            <a:off x="838199" y="1527890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8E78B-4E58-A94A-8F3B-11200F9539DF}"/>
              </a:ext>
            </a:extLst>
          </p:cNvPr>
          <p:cNvSpPr/>
          <p:nvPr/>
        </p:nvSpPr>
        <p:spPr>
          <a:xfrm>
            <a:off x="838200" y="2629583"/>
            <a:ext cx="1087831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86D2C-9E76-4D41-93C4-71D82A9194A3}"/>
              </a:ext>
            </a:extLst>
          </p:cNvPr>
          <p:cNvSpPr/>
          <p:nvPr/>
        </p:nvSpPr>
        <p:spPr>
          <a:xfrm>
            <a:off x="838198" y="4096623"/>
            <a:ext cx="10878313" cy="110642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00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dark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themes in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to reduce eye strain/fatigue (I like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Dracula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or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SMYCK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lnSpc>
                <a:spcPct val="12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DF7025A-7377-1C49-8144-C64706CC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216" y="2316022"/>
            <a:ext cx="953168" cy="9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64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dark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themes in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to reduce eye strain/fatigue (I like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Dracula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or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SMYCK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lnSpc>
                <a:spcPct val="12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10000"/>
              </a:lnSpc>
              <a:buClr>
                <a:srgbClr val="50FA7B"/>
              </a:buClr>
              <a:buSzPct val="120000"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Change font to help with readability</a:t>
            </a:r>
          </a:p>
          <a:p>
            <a:pPr marL="0" indent="0">
              <a:lnSpc>
                <a:spcPct val="110000"/>
              </a:lnSpc>
              <a:buClr>
                <a:srgbClr val="50FA7B"/>
              </a:buClr>
              <a:buSzPct val="120000"/>
              <a:buNone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 (I prefer 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JetBrains Mono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DF7025A-7377-1C49-8144-C64706CC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216" y="2316022"/>
            <a:ext cx="953168" cy="953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7D951-611B-8B47-BCC3-2EF634C7D377}"/>
              </a:ext>
            </a:extLst>
          </p:cNvPr>
          <p:cNvSpPr/>
          <p:nvPr/>
        </p:nvSpPr>
        <p:spPr>
          <a:xfrm>
            <a:off x="475487" y="1690688"/>
            <a:ext cx="11545825" cy="1578502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6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dark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themes in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to reduce eye strain/fatigue (I like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Dracula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or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SMYCK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lnSpc>
                <a:spcPct val="12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10000"/>
              </a:lnSpc>
              <a:buClr>
                <a:srgbClr val="50FA7B"/>
              </a:buClr>
              <a:buSzPct val="120000"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Change font to help with readability</a:t>
            </a:r>
          </a:p>
          <a:p>
            <a:pPr marL="0" indent="0">
              <a:lnSpc>
                <a:spcPct val="110000"/>
              </a:lnSpc>
              <a:buClr>
                <a:srgbClr val="50FA7B"/>
              </a:buClr>
              <a:buSzPct val="120000"/>
              <a:buNone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 (I prefer 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JetBrains Mono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Keep everything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CONSISTENT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UNIQUE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No variables with the same name over and over (i.e. 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df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plot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DF7025A-7377-1C49-8144-C64706CC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216" y="2316022"/>
            <a:ext cx="953168" cy="953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7D951-611B-8B47-BCC3-2EF634C7D377}"/>
              </a:ext>
            </a:extLst>
          </p:cNvPr>
          <p:cNvSpPr/>
          <p:nvPr/>
        </p:nvSpPr>
        <p:spPr>
          <a:xfrm>
            <a:off x="475487" y="1690688"/>
            <a:ext cx="11545825" cy="1578502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1C2D3-BA5C-354D-99B9-15DBF2CE605C}"/>
              </a:ext>
            </a:extLst>
          </p:cNvPr>
          <p:cNvSpPr/>
          <p:nvPr/>
        </p:nvSpPr>
        <p:spPr>
          <a:xfrm>
            <a:off x="402335" y="3700272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6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This allows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transparency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 our research and is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helpful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others who are developing skillsets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can accomplish all these goals effectively using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free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platforms: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and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Zenodo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BF25D-6C75-B84A-87C2-C437E908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044" y="5205984"/>
            <a:ext cx="2607627" cy="10430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191DB7-09B2-0849-BD0A-C0246FC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952" y="4546440"/>
            <a:ext cx="3852672" cy="216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445C6-7442-AB4B-95EB-5518C91A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479" y="4594572"/>
            <a:ext cx="2430425" cy="2020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90BA0-94A9-914D-8BCC-F93ACFD508C2}"/>
              </a:ext>
            </a:extLst>
          </p:cNvPr>
          <p:cNvCxnSpPr>
            <a:cxnSpLocks/>
          </p:cNvCxnSpPr>
          <p:nvPr/>
        </p:nvCxnSpPr>
        <p:spPr>
          <a:xfrm>
            <a:off x="2816352" y="5437632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404E5D-6D19-8B4C-B403-9181F7ACC7DA}"/>
              </a:ext>
            </a:extLst>
          </p:cNvPr>
          <p:cNvCxnSpPr>
            <a:cxnSpLocks/>
          </p:cNvCxnSpPr>
          <p:nvPr/>
        </p:nvCxnSpPr>
        <p:spPr>
          <a:xfrm>
            <a:off x="2816352" y="5858256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472D3-4E57-3F47-889F-9E3D034A854F}"/>
              </a:ext>
            </a:extLst>
          </p:cNvPr>
          <p:cNvCxnSpPr>
            <a:cxnSpLocks/>
          </p:cNvCxnSpPr>
          <p:nvPr/>
        </p:nvCxnSpPr>
        <p:spPr>
          <a:xfrm>
            <a:off x="6760464" y="5630004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EDF24-2C14-0C4E-998A-41189DCDE9EC}"/>
              </a:ext>
            </a:extLst>
          </p:cNvPr>
          <p:cNvSpPr/>
          <p:nvPr/>
        </p:nvSpPr>
        <p:spPr>
          <a:xfrm>
            <a:off x="438150" y="1447432"/>
            <a:ext cx="11034521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47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2406" cy="4667250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use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caterpillarCase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variables and objects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thisMakesItEasierToRead</a:t>
            </a:r>
            <a:r>
              <a:rPr lang="en-US" dirty="0">
                <a:solidFill>
                  <a:srgbClr val="F8F8F2"/>
                </a:solidFill>
              </a:rPr>
              <a:t> (for me)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I_prefer_it_over_all_these_damn_underscores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-or-hyphens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457200" lvl="1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5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2406" cy="4667250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use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caterpillarCase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variables and objects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thisMakesItEasierToRead</a:t>
            </a:r>
            <a:r>
              <a:rPr lang="en-US" dirty="0">
                <a:solidFill>
                  <a:srgbClr val="F8F8F2"/>
                </a:solidFill>
              </a:rPr>
              <a:t> (for me)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I_prefer_it_over_all_these_damn_underscores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-or-hyphens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Keep variables and objects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short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when possible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northwestGulfOfMexicoRovOnlyCoralSpecies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("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") 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("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") 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457200" lvl="1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ABB10-151C-E347-A337-373FE85CA856}"/>
              </a:ext>
            </a:extLst>
          </p:cNvPr>
          <p:cNvSpPr/>
          <p:nvPr/>
        </p:nvSpPr>
        <p:spPr>
          <a:xfrm>
            <a:off x="838197" y="1790955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02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2406" cy="4667250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use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caterpillarCase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variables and objects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thisMakesItEasierToRead</a:t>
            </a:r>
            <a:r>
              <a:rPr lang="en-US" dirty="0">
                <a:solidFill>
                  <a:srgbClr val="F8F8F2"/>
                </a:solidFill>
              </a:rPr>
              <a:t> (for me)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I_prefer_it_over_all_these_damn_underscores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-or-hyphens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Keep variables and objects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short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when possible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northwestGulfOfMexicoRovOnlyCoralSpecies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("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") 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("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") 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keep spaces in my code when allowed/optional (e.g.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 lvl="1">
              <a:buClr>
                <a:srgbClr val="50FA7B"/>
              </a:buClr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This = much(easier = "on the eyes", in my opinion)</a:t>
            </a:r>
          </a:p>
          <a:p>
            <a:pPr lvl="1">
              <a:buClr>
                <a:srgbClr val="50FA7B"/>
              </a:buClr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This=becomes(very="tedious",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to,read,over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=time)</a:t>
            </a:r>
          </a:p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ABB10-151C-E347-A337-373FE85CA856}"/>
              </a:ext>
            </a:extLst>
          </p:cNvPr>
          <p:cNvSpPr/>
          <p:nvPr/>
        </p:nvSpPr>
        <p:spPr>
          <a:xfrm>
            <a:off x="838197" y="1790955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F86A2-ADD9-3B4F-9593-D841867545B8}"/>
              </a:ext>
            </a:extLst>
          </p:cNvPr>
          <p:cNvSpPr/>
          <p:nvPr/>
        </p:nvSpPr>
        <p:spPr>
          <a:xfrm>
            <a:off x="838197" y="3358261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84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F57A3-172E-C240-B0AC-DDF283AD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429000"/>
            <a:ext cx="6221985" cy="292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08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F57A3-172E-C240-B0AC-DDF283AD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429000"/>
            <a:ext cx="6221985" cy="292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I have found that this workflow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me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35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F57A3-172E-C240-B0AC-DDF283AD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429000"/>
            <a:ext cx="6221985" cy="292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I have found that this workflow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me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Ultimately, these are guidelines to help introduce ways to work effectively and commit to </a:t>
            </a:r>
            <a:r>
              <a:rPr lang="en-US" sz="2200" dirty="0">
                <a:solidFill>
                  <a:srgbClr val="FF79C6"/>
                </a:solidFill>
                <a:latin typeface="Helvetica" pitchFamily="2" charset="0"/>
              </a:rPr>
              <a:t>open science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5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F57A3-172E-C240-B0AC-DDF283AD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429000"/>
            <a:ext cx="6221985" cy="292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I have found that this workflow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me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Ultimately, these are guidelines to help introduce ways to work effectively and commit to </a:t>
            </a:r>
            <a:r>
              <a:rPr lang="en-US" sz="2200" dirty="0">
                <a:solidFill>
                  <a:srgbClr val="FF79C6"/>
                </a:solidFill>
                <a:latin typeface="Helvetica" pitchFamily="2" charset="0"/>
              </a:rPr>
              <a:t>open science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Take these ideas and implement a system that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  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you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9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I have found that this workflow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me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Ultimately, these are guidelines to help introduce ways to work effectively and commit to </a:t>
            </a:r>
            <a:r>
              <a:rPr lang="en-US" sz="2200" dirty="0">
                <a:solidFill>
                  <a:srgbClr val="FF79C6"/>
                </a:solidFill>
                <a:latin typeface="Helvetica" pitchFamily="2" charset="0"/>
              </a:rPr>
              <a:t>open science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Take these ideas and implement a system that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  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you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i="1" dirty="0">
                <a:solidFill>
                  <a:srgbClr val="50FA7B"/>
                </a:solidFill>
                <a:latin typeface="Helvetica" pitchFamily="2" charset="0"/>
              </a:rPr>
              <a:t>Freak what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you</a:t>
            </a:r>
            <a:r>
              <a:rPr lang="en-US" sz="2200" i="1" dirty="0">
                <a:solidFill>
                  <a:srgbClr val="50FA7B"/>
                </a:solidFill>
                <a:latin typeface="Helvetica" pitchFamily="2" charset="0"/>
              </a:rPr>
              <a:t> feel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1" name="Picture 10" descr="A person standing next to a fireplace&#10;&#10;Description automatically generated">
            <a:extLst>
              <a:ext uri="{FF2B5EF4-FFF2-40B4-BE49-F238E27FC236}">
                <a16:creationId xmlns:a16="http://schemas.microsoft.com/office/drawing/2014/main" id="{9297ABEF-D138-974A-9729-8E475AEC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883104"/>
            <a:ext cx="3073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61547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4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aculaF8F8F2">
      <a:dk1>
        <a:srgbClr val="000000"/>
      </a:dk1>
      <a:lt1>
        <a:srgbClr val="F8F8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A27E75-EBE6-584B-920D-27D68AF4DA3C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5069</TotalTime>
  <Words>2595</Words>
  <Application>Microsoft Macintosh PowerPoint</Application>
  <PresentationFormat>Widescreen</PresentationFormat>
  <Paragraphs>475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Courier New</vt:lpstr>
      <vt:lpstr>Helvetica</vt:lpstr>
      <vt:lpstr>JetBrains Mono</vt:lpstr>
      <vt:lpstr>Office Theme</vt:lpstr>
      <vt:lpstr>Open science: making data and code open, accessible, and reproducible.</vt:lpstr>
      <vt:lpstr>Goals.</vt:lpstr>
      <vt:lpstr>Goals.</vt:lpstr>
      <vt:lpstr>Goals.</vt:lpstr>
      <vt:lpstr>Goals.</vt:lpstr>
      <vt:lpstr>Goals.</vt:lpstr>
      <vt:lpstr>Goals.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Rmarkdown.</vt:lpstr>
      <vt:lpstr>Rmarkdown.</vt:lpstr>
      <vt:lpstr>Rmarkdown.</vt:lpstr>
      <vt:lpstr>Rmarkdown.</vt:lpstr>
      <vt:lpstr>Rmarkdown.</vt:lpstr>
      <vt:lpstr>Rmarkdown.</vt:lpstr>
      <vt:lpstr>Rmarkdown.</vt:lpstr>
      <vt:lpstr>Rmarkdown.</vt:lpstr>
      <vt:lpstr>Rmarkdown quick cheat sheet.</vt:lpstr>
      <vt:lpstr>Rmarkdown quick cheat sheet.</vt:lpstr>
      <vt:lpstr>Rmarkdown quick cheat sheet.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Zenodo.</vt:lpstr>
      <vt:lpstr>Programs &amp; packages.</vt:lpstr>
      <vt:lpstr>Programs &amp; packages.</vt:lpstr>
      <vt:lpstr>Programs &amp; packages.</vt:lpstr>
      <vt:lpstr>Programs &amp; packages.</vt:lpstr>
      <vt:lpstr>Programs &amp; packages.</vt:lpstr>
      <vt:lpstr>Programs &amp; packages.</vt:lpstr>
      <vt:lpstr>Programs &amp; packages.</vt:lpstr>
      <vt:lpstr>Programs &amp; packages.</vt:lpstr>
      <vt:lpstr>Best practices/recommendations.</vt:lpstr>
      <vt:lpstr>Best practices/recommendations.</vt:lpstr>
      <vt:lpstr>Best practices/recommendations.</vt:lpstr>
      <vt:lpstr>Best practices/recommendations.</vt:lpstr>
      <vt:lpstr>Best practices/recommendations.</vt:lpstr>
      <vt:lpstr>Best practices/recommendations.</vt:lpstr>
      <vt:lpstr>Best practices/recommendations.</vt:lpstr>
      <vt:lpstr>Tips &amp; tricks.</vt:lpstr>
      <vt:lpstr>Tips &amp; tricks.</vt:lpstr>
      <vt:lpstr>Tips &amp; tricks.</vt:lpstr>
      <vt:lpstr>Tips &amp; tricks.</vt:lpstr>
      <vt:lpstr>Tips &amp; tricks.</vt:lpstr>
      <vt:lpstr>Tips &amp; tricks.</vt:lpstr>
      <vt:lpstr>Tips &amp; tricks.</vt:lpstr>
      <vt:lpstr>Tips &amp; tricks.</vt:lpstr>
      <vt:lpstr>Tips &amp; tricks.</vt:lpstr>
      <vt:lpstr>Tips &amp; tricks.</vt:lpstr>
      <vt:lpstr>There is not one right way.</vt:lpstr>
      <vt:lpstr>There is not one right way.</vt:lpstr>
      <vt:lpstr>There is not one right way.</vt:lpstr>
      <vt:lpstr>There is not one right way.</vt:lpstr>
      <vt:lpstr>There is not one right way.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Eckert</dc:creator>
  <cp:lastModifiedBy>Ryan Eckert</cp:lastModifiedBy>
  <cp:revision>76</cp:revision>
  <dcterms:created xsi:type="dcterms:W3CDTF">2020-04-07T21:23:58Z</dcterms:created>
  <dcterms:modified xsi:type="dcterms:W3CDTF">2020-04-11T18:26:06Z</dcterms:modified>
</cp:coreProperties>
</file>